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58" r:id="rId3"/>
    <p:sldId id="259" r:id="rId4"/>
    <p:sldId id="260" r:id="rId5"/>
    <p:sldId id="261" r:id="rId6"/>
    <p:sldId id="262" r:id="rId7"/>
    <p:sldId id="263" r:id="rId8"/>
    <p:sldId id="267" r:id="rId9"/>
    <p:sldId id="269" r:id="rId10"/>
    <p:sldId id="270" r:id="rId11"/>
    <p:sldId id="271" r:id="rId12"/>
    <p:sldId id="266" r:id="rId13"/>
    <p:sldId id="272"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8" r:id="rId27"/>
    <p:sldId id="287" r:id="rId28"/>
    <p:sldId id="289" r:id="rId29"/>
    <p:sldId id="290" r:id="rId30"/>
    <p:sldId id="291" r:id="rId31"/>
    <p:sldId id="292" r:id="rId32"/>
    <p:sldId id="293" r:id="rId33"/>
    <p:sldId id="294" r:id="rId34"/>
    <p:sldId id="296" r:id="rId35"/>
    <p:sldId id="298" r:id="rId36"/>
    <p:sldId id="297" r:id="rId37"/>
    <p:sldId id="299" r:id="rId38"/>
    <p:sldId id="300" r:id="rId39"/>
    <p:sldId id="30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9"/>
    <p:restoredTop sz="94485"/>
  </p:normalViewPr>
  <p:slideViewPr>
    <p:cSldViewPr snapToGrid="0">
      <p:cViewPr>
        <p:scale>
          <a:sx n="107" d="100"/>
          <a:sy n="107" d="100"/>
        </p:scale>
        <p:origin x="1832" y="28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B636C-8FF1-9143-BBFE-554E221E1CB1}" type="datetimeFigureOut">
              <a:rPr lang="en-US" smtClean="0"/>
              <a:t>4/21/25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47124-AF21-2C43-8121-177BEF55E3FF}" type="slidenum">
              <a:rPr lang="en-US" smtClean="0"/>
              <a:t>‹#›</a:t>
            </a:fld>
            <a:endParaRPr lang="en-US"/>
          </a:p>
        </p:txBody>
      </p:sp>
    </p:spTree>
    <p:extLst>
      <p:ext uri="{BB962C8B-B14F-4D97-AF65-F5344CB8AC3E}">
        <p14:creationId xmlns:p14="http://schemas.microsoft.com/office/powerpoint/2010/main" val="1645907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47124-AF21-2C43-8121-177BEF55E3FF}" type="slidenum">
              <a:rPr lang="en-US" smtClean="0"/>
              <a:t>11</a:t>
            </a:fld>
            <a:endParaRPr lang="en-US"/>
          </a:p>
        </p:txBody>
      </p:sp>
    </p:spTree>
    <p:extLst>
      <p:ext uri="{BB962C8B-B14F-4D97-AF65-F5344CB8AC3E}">
        <p14:creationId xmlns:p14="http://schemas.microsoft.com/office/powerpoint/2010/main" val="383011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D8BC4-ACF4-8A7C-54BB-3AE07AE60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80DA3-ACEA-3CD4-E2F1-309A523C1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1AF27-FBF9-614B-226C-B1ECD13112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E8BA6-86D4-4BB1-0AE4-E4B2E107B087}"/>
              </a:ext>
            </a:extLst>
          </p:cNvPr>
          <p:cNvSpPr>
            <a:spLocks noGrp="1"/>
          </p:cNvSpPr>
          <p:nvPr>
            <p:ph type="sldNum" sz="quarter" idx="5"/>
          </p:nvPr>
        </p:nvSpPr>
        <p:spPr/>
        <p:txBody>
          <a:bodyPr/>
          <a:lstStyle/>
          <a:p>
            <a:fld id="{A6B47124-AF21-2C43-8121-177BEF55E3FF}" type="slidenum">
              <a:rPr lang="en-US" smtClean="0"/>
              <a:t>31</a:t>
            </a:fld>
            <a:endParaRPr lang="en-US"/>
          </a:p>
        </p:txBody>
      </p:sp>
    </p:spTree>
    <p:extLst>
      <p:ext uri="{BB962C8B-B14F-4D97-AF65-F5344CB8AC3E}">
        <p14:creationId xmlns:p14="http://schemas.microsoft.com/office/powerpoint/2010/main" val="97926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F511-8336-7CA1-B8E9-6266A40BE2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D51C8-D667-D12F-9A03-71E3F03B0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36AC9-323F-8086-B2DC-880FEF7FCD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4911F0-40EA-C0F8-8B73-A796FB8DB329}"/>
              </a:ext>
            </a:extLst>
          </p:cNvPr>
          <p:cNvSpPr>
            <a:spLocks noGrp="1"/>
          </p:cNvSpPr>
          <p:nvPr>
            <p:ph type="sldNum" sz="quarter" idx="5"/>
          </p:nvPr>
        </p:nvSpPr>
        <p:spPr/>
        <p:txBody>
          <a:bodyPr/>
          <a:lstStyle/>
          <a:p>
            <a:fld id="{A6B47124-AF21-2C43-8121-177BEF55E3FF}" type="slidenum">
              <a:rPr lang="en-US" smtClean="0"/>
              <a:t>32</a:t>
            </a:fld>
            <a:endParaRPr lang="en-US"/>
          </a:p>
        </p:txBody>
      </p:sp>
    </p:spTree>
    <p:extLst>
      <p:ext uri="{BB962C8B-B14F-4D97-AF65-F5344CB8AC3E}">
        <p14:creationId xmlns:p14="http://schemas.microsoft.com/office/powerpoint/2010/main" val="4019344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E486C-1B20-2966-0A19-FCA1F73A3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CAAD1-B427-A53F-ADF8-2F3F78C66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499B3-2458-F718-5502-99B0FF640D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9851F3-C644-777E-1BF5-F182E2241FF5}"/>
              </a:ext>
            </a:extLst>
          </p:cNvPr>
          <p:cNvSpPr>
            <a:spLocks noGrp="1"/>
          </p:cNvSpPr>
          <p:nvPr>
            <p:ph type="sldNum" sz="quarter" idx="5"/>
          </p:nvPr>
        </p:nvSpPr>
        <p:spPr/>
        <p:txBody>
          <a:bodyPr/>
          <a:lstStyle/>
          <a:p>
            <a:fld id="{A6B47124-AF21-2C43-8121-177BEF55E3FF}" type="slidenum">
              <a:rPr lang="en-US" smtClean="0"/>
              <a:t>33</a:t>
            </a:fld>
            <a:endParaRPr lang="en-US"/>
          </a:p>
        </p:txBody>
      </p:sp>
    </p:spTree>
    <p:extLst>
      <p:ext uri="{BB962C8B-B14F-4D97-AF65-F5344CB8AC3E}">
        <p14:creationId xmlns:p14="http://schemas.microsoft.com/office/powerpoint/2010/main" val="2809089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47C3D-7164-918D-2753-96F6646BDF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803F8-9C4A-81FD-EE8C-B50EA055EB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1DFDE-29B0-0AD0-662F-3C92BC03FC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1F8A5B-A07B-316E-2C60-FF36D57E7BAB}"/>
              </a:ext>
            </a:extLst>
          </p:cNvPr>
          <p:cNvSpPr>
            <a:spLocks noGrp="1"/>
          </p:cNvSpPr>
          <p:nvPr>
            <p:ph type="sldNum" sz="quarter" idx="5"/>
          </p:nvPr>
        </p:nvSpPr>
        <p:spPr/>
        <p:txBody>
          <a:bodyPr/>
          <a:lstStyle/>
          <a:p>
            <a:fld id="{A6B47124-AF21-2C43-8121-177BEF55E3FF}" type="slidenum">
              <a:rPr lang="en-US" smtClean="0"/>
              <a:t>34</a:t>
            </a:fld>
            <a:endParaRPr lang="en-US"/>
          </a:p>
        </p:txBody>
      </p:sp>
    </p:spTree>
    <p:extLst>
      <p:ext uri="{BB962C8B-B14F-4D97-AF65-F5344CB8AC3E}">
        <p14:creationId xmlns:p14="http://schemas.microsoft.com/office/powerpoint/2010/main" val="85752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A7052-C487-61EC-4344-CD2AB2BC2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78CE9-8FA8-1949-B258-93D8C4BCA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05C562-1E4E-5006-C66C-3FAAFA6CC9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DE81F7-FD20-8814-2CE8-CE0081580CBB}"/>
              </a:ext>
            </a:extLst>
          </p:cNvPr>
          <p:cNvSpPr>
            <a:spLocks noGrp="1"/>
          </p:cNvSpPr>
          <p:nvPr>
            <p:ph type="sldNum" sz="quarter" idx="5"/>
          </p:nvPr>
        </p:nvSpPr>
        <p:spPr/>
        <p:txBody>
          <a:bodyPr/>
          <a:lstStyle/>
          <a:p>
            <a:fld id="{A6B47124-AF21-2C43-8121-177BEF55E3FF}" type="slidenum">
              <a:rPr lang="en-US" smtClean="0"/>
              <a:t>35</a:t>
            </a:fld>
            <a:endParaRPr lang="en-US"/>
          </a:p>
        </p:txBody>
      </p:sp>
    </p:spTree>
    <p:extLst>
      <p:ext uri="{BB962C8B-B14F-4D97-AF65-F5344CB8AC3E}">
        <p14:creationId xmlns:p14="http://schemas.microsoft.com/office/powerpoint/2010/main" val="1542123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C6B2B-2A56-8D08-10A0-8BD15E6902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FA2ED-F914-C231-FEDA-B63C29853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98E047-815D-A199-2843-2A4E479F3B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C8A6AB-3C52-0C58-B3E3-A96FEA8B19D5}"/>
              </a:ext>
            </a:extLst>
          </p:cNvPr>
          <p:cNvSpPr>
            <a:spLocks noGrp="1"/>
          </p:cNvSpPr>
          <p:nvPr>
            <p:ph type="sldNum" sz="quarter" idx="5"/>
          </p:nvPr>
        </p:nvSpPr>
        <p:spPr/>
        <p:txBody>
          <a:bodyPr/>
          <a:lstStyle/>
          <a:p>
            <a:fld id="{A6B47124-AF21-2C43-8121-177BEF55E3FF}" type="slidenum">
              <a:rPr lang="en-US" smtClean="0"/>
              <a:t>36</a:t>
            </a:fld>
            <a:endParaRPr lang="en-US"/>
          </a:p>
        </p:txBody>
      </p:sp>
    </p:spTree>
    <p:extLst>
      <p:ext uri="{BB962C8B-B14F-4D97-AF65-F5344CB8AC3E}">
        <p14:creationId xmlns:p14="http://schemas.microsoft.com/office/powerpoint/2010/main" val="3603071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657AB-1C8D-A9F4-91E8-0C51DA940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D87FE-9F06-6013-733B-771A0FA0C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54DE5-7104-4104-CA77-06B20259BA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DE648C-571D-7143-7DFD-21B383C0E85B}"/>
              </a:ext>
            </a:extLst>
          </p:cNvPr>
          <p:cNvSpPr>
            <a:spLocks noGrp="1"/>
          </p:cNvSpPr>
          <p:nvPr>
            <p:ph type="sldNum" sz="quarter" idx="5"/>
          </p:nvPr>
        </p:nvSpPr>
        <p:spPr/>
        <p:txBody>
          <a:bodyPr/>
          <a:lstStyle/>
          <a:p>
            <a:fld id="{A6B47124-AF21-2C43-8121-177BEF55E3FF}" type="slidenum">
              <a:rPr lang="en-US" smtClean="0"/>
              <a:t>37</a:t>
            </a:fld>
            <a:endParaRPr lang="en-US"/>
          </a:p>
        </p:txBody>
      </p:sp>
    </p:spTree>
    <p:extLst>
      <p:ext uri="{BB962C8B-B14F-4D97-AF65-F5344CB8AC3E}">
        <p14:creationId xmlns:p14="http://schemas.microsoft.com/office/powerpoint/2010/main" val="744150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63EB7-9FCB-1FAD-1267-B9CE9BA6A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A9858-163E-C058-20E8-B76CD87F8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6261E2-462D-A70E-AE31-3A8EA5D7BB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E8B03F-793A-C209-FD24-E6266ED1EA17}"/>
              </a:ext>
            </a:extLst>
          </p:cNvPr>
          <p:cNvSpPr>
            <a:spLocks noGrp="1"/>
          </p:cNvSpPr>
          <p:nvPr>
            <p:ph type="sldNum" sz="quarter" idx="5"/>
          </p:nvPr>
        </p:nvSpPr>
        <p:spPr/>
        <p:txBody>
          <a:bodyPr/>
          <a:lstStyle/>
          <a:p>
            <a:fld id="{A6B47124-AF21-2C43-8121-177BEF55E3FF}" type="slidenum">
              <a:rPr lang="en-US" smtClean="0"/>
              <a:t>38</a:t>
            </a:fld>
            <a:endParaRPr lang="en-US"/>
          </a:p>
        </p:txBody>
      </p:sp>
    </p:spTree>
    <p:extLst>
      <p:ext uri="{BB962C8B-B14F-4D97-AF65-F5344CB8AC3E}">
        <p14:creationId xmlns:p14="http://schemas.microsoft.com/office/powerpoint/2010/main" val="3970619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63744-E891-BF98-53DA-9A779131B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30D94-0CA4-DA82-9E48-EEBA58F95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DCC132-87B6-11F8-E5BD-2509BFB7C9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963B48-5840-5327-FC12-606C50CC882C}"/>
              </a:ext>
            </a:extLst>
          </p:cNvPr>
          <p:cNvSpPr>
            <a:spLocks noGrp="1"/>
          </p:cNvSpPr>
          <p:nvPr>
            <p:ph type="sldNum" sz="quarter" idx="5"/>
          </p:nvPr>
        </p:nvSpPr>
        <p:spPr/>
        <p:txBody>
          <a:bodyPr/>
          <a:lstStyle/>
          <a:p>
            <a:fld id="{A6B47124-AF21-2C43-8121-177BEF55E3FF}" type="slidenum">
              <a:rPr lang="en-US" smtClean="0"/>
              <a:t>39</a:t>
            </a:fld>
            <a:endParaRPr lang="en-US"/>
          </a:p>
        </p:txBody>
      </p:sp>
    </p:spTree>
    <p:extLst>
      <p:ext uri="{BB962C8B-B14F-4D97-AF65-F5344CB8AC3E}">
        <p14:creationId xmlns:p14="http://schemas.microsoft.com/office/powerpoint/2010/main" val="2604320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47124-AF21-2C43-8121-177BEF55E3FF}" type="slidenum">
              <a:rPr lang="en-US" smtClean="0"/>
              <a:t>23</a:t>
            </a:fld>
            <a:endParaRPr lang="en-US"/>
          </a:p>
        </p:txBody>
      </p:sp>
    </p:spTree>
    <p:extLst>
      <p:ext uri="{BB962C8B-B14F-4D97-AF65-F5344CB8AC3E}">
        <p14:creationId xmlns:p14="http://schemas.microsoft.com/office/powerpoint/2010/main" val="796027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B47124-AF21-2C43-8121-177BEF55E3FF}" type="slidenum">
              <a:rPr lang="en-US" smtClean="0"/>
              <a:t>24</a:t>
            </a:fld>
            <a:endParaRPr lang="en-US"/>
          </a:p>
        </p:txBody>
      </p:sp>
    </p:spTree>
    <p:extLst>
      <p:ext uri="{BB962C8B-B14F-4D97-AF65-F5344CB8AC3E}">
        <p14:creationId xmlns:p14="http://schemas.microsoft.com/office/powerpoint/2010/main" val="1026590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AF407-0CE2-E602-B400-92E5D1B10A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7229E-2AED-8E28-76EC-8620B8268A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E71C6-F27B-F467-9228-4C15642283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7D31FB-FF28-E5DD-0CDC-4A7BA78A6ACA}"/>
              </a:ext>
            </a:extLst>
          </p:cNvPr>
          <p:cNvSpPr>
            <a:spLocks noGrp="1"/>
          </p:cNvSpPr>
          <p:nvPr>
            <p:ph type="sldNum" sz="quarter" idx="5"/>
          </p:nvPr>
        </p:nvSpPr>
        <p:spPr/>
        <p:txBody>
          <a:bodyPr/>
          <a:lstStyle/>
          <a:p>
            <a:fld id="{A6B47124-AF21-2C43-8121-177BEF55E3FF}" type="slidenum">
              <a:rPr lang="en-US" smtClean="0"/>
              <a:t>25</a:t>
            </a:fld>
            <a:endParaRPr lang="en-US"/>
          </a:p>
        </p:txBody>
      </p:sp>
    </p:spTree>
    <p:extLst>
      <p:ext uri="{BB962C8B-B14F-4D97-AF65-F5344CB8AC3E}">
        <p14:creationId xmlns:p14="http://schemas.microsoft.com/office/powerpoint/2010/main" val="3547505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D940F-4055-9299-032D-6E1A56034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B6B46-BFAE-21B3-39C1-409DA9256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6DE2C-63DF-E8FF-76C9-122CD755C6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ADD66F-99EE-DD6D-9D71-512CE218BAC0}"/>
              </a:ext>
            </a:extLst>
          </p:cNvPr>
          <p:cNvSpPr>
            <a:spLocks noGrp="1"/>
          </p:cNvSpPr>
          <p:nvPr>
            <p:ph type="sldNum" sz="quarter" idx="5"/>
          </p:nvPr>
        </p:nvSpPr>
        <p:spPr/>
        <p:txBody>
          <a:bodyPr/>
          <a:lstStyle/>
          <a:p>
            <a:fld id="{A6B47124-AF21-2C43-8121-177BEF55E3FF}" type="slidenum">
              <a:rPr lang="en-US" smtClean="0"/>
              <a:t>26</a:t>
            </a:fld>
            <a:endParaRPr lang="en-US"/>
          </a:p>
        </p:txBody>
      </p:sp>
    </p:spTree>
    <p:extLst>
      <p:ext uri="{BB962C8B-B14F-4D97-AF65-F5344CB8AC3E}">
        <p14:creationId xmlns:p14="http://schemas.microsoft.com/office/powerpoint/2010/main" val="1414689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9AD38-9427-3FA0-D32B-0C9D0CC6E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59ED1-040D-A82D-D6A6-347F32619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EE45F-92D9-E998-46AA-7E2517FC30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83B4EC-4661-8412-8C01-82F914461CBD}"/>
              </a:ext>
            </a:extLst>
          </p:cNvPr>
          <p:cNvSpPr>
            <a:spLocks noGrp="1"/>
          </p:cNvSpPr>
          <p:nvPr>
            <p:ph type="sldNum" sz="quarter" idx="5"/>
          </p:nvPr>
        </p:nvSpPr>
        <p:spPr/>
        <p:txBody>
          <a:bodyPr/>
          <a:lstStyle/>
          <a:p>
            <a:fld id="{A6B47124-AF21-2C43-8121-177BEF55E3FF}" type="slidenum">
              <a:rPr lang="en-US" smtClean="0"/>
              <a:t>27</a:t>
            </a:fld>
            <a:endParaRPr lang="en-US"/>
          </a:p>
        </p:txBody>
      </p:sp>
    </p:spTree>
    <p:extLst>
      <p:ext uri="{BB962C8B-B14F-4D97-AF65-F5344CB8AC3E}">
        <p14:creationId xmlns:p14="http://schemas.microsoft.com/office/powerpoint/2010/main" val="3341213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0F525-BEF0-4671-DFB1-B10829B81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6BE3A-E736-4D87-6FED-0A55E36C21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4F43CC-AB93-2272-6369-0C5B42E43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418A89-FDF7-33A1-FDE4-FB9F832D38B3}"/>
              </a:ext>
            </a:extLst>
          </p:cNvPr>
          <p:cNvSpPr>
            <a:spLocks noGrp="1"/>
          </p:cNvSpPr>
          <p:nvPr>
            <p:ph type="sldNum" sz="quarter" idx="5"/>
          </p:nvPr>
        </p:nvSpPr>
        <p:spPr/>
        <p:txBody>
          <a:bodyPr/>
          <a:lstStyle/>
          <a:p>
            <a:fld id="{A6B47124-AF21-2C43-8121-177BEF55E3FF}" type="slidenum">
              <a:rPr lang="en-US" smtClean="0"/>
              <a:t>28</a:t>
            </a:fld>
            <a:endParaRPr lang="en-US"/>
          </a:p>
        </p:txBody>
      </p:sp>
    </p:spTree>
    <p:extLst>
      <p:ext uri="{BB962C8B-B14F-4D97-AF65-F5344CB8AC3E}">
        <p14:creationId xmlns:p14="http://schemas.microsoft.com/office/powerpoint/2010/main" val="3940941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79816-06E9-2707-E402-B648917C0D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090BD-4652-D367-162F-2B5F6A59F4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50EDC-1250-8F04-400F-CBBECFB971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7F655C-64F7-84CF-A18A-92326F6A77D7}"/>
              </a:ext>
            </a:extLst>
          </p:cNvPr>
          <p:cNvSpPr>
            <a:spLocks noGrp="1"/>
          </p:cNvSpPr>
          <p:nvPr>
            <p:ph type="sldNum" sz="quarter" idx="5"/>
          </p:nvPr>
        </p:nvSpPr>
        <p:spPr/>
        <p:txBody>
          <a:bodyPr/>
          <a:lstStyle/>
          <a:p>
            <a:fld id="{A6B47124-AF21-2C43-8121-177BEF55E3FF}" type="slidenum">
              <a:rPr lang="en-US" smtClean="0"/>
              <a:t>29</a:t>
            </a:fld>
            <a:endParaRPr lang="en-US"/>
          </a:p>
        </p:txBody>
      </p:sp>
    </p:spTree>
    <p:extLst>
      <p:ext uri="{BB962C8B-B14F-4D97-AF65-F5344CB8AC3E}">
        <p14:creationId xmlns:p14="http://schemas.microsoft.com/office/powerpoint/2010/main" val="2643437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1B5B7-4FD4-D52F-D4F7-288541583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4B999-ABEB-9ADF-941B-0330CAA7A5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0B416-2D9A-85FC-221B-39363609CB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897A9A-F0B3-E8D0-4738-EDA0F33C911B}"/>
              </a:ext>
            </a:extLst>
          </p:cNvPr>
          <p:cNvSpPr>
            <a:spLocks noGrp="1"/>
          </p:cNvSpPr>
          <p:nvPr>
            <p:ph type="sldNum" sz="quarter" idx="5"/>
          </p:nvPr>
        </p:nvSpPr>
        <p:spPr/>
        <p:txBody>
          <a:bodyPr/>
          <a:lstStyle/>
          <a:p>
            <a:fld id="{A6B47124-AF21-2C43-8121-177BEF55E3FF}" type="slidenum">
              <a:rPr lang="en-US" smtClean="0"/>
              <a:t>30</a:t>
            </a:fld>
            <a:endParaRPr lang="en-US"/>
          </a:p>
        </p:txBody>
      </p:sp>
    </p:spTree>
    <p:extLst>
      <p:ext uri="{BB962C8B-B14F-4D97-AF65-F5344CB8AC3E}">
        <p14:creationId xmlns:p14="http://schemas.microsoft.com/office/powerpoint/2010/main" val="3485762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D80692-16FA-384C-85D3-48C639473A5E}"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53240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0692-16FA-384C-85D3-48C639473A5E}"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280301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0692-16FA-384C-85D3-48C639473A5E}"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1206233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D80692-16FA-384C-85D3-48C639473A5E}"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3020010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D80692-16FA-384C-85D3-48C639473A5E}" type="datetimeFigureOut">
              <a:rPr lang="en-US" smtClean="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188138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D80692-16FA-384C-85D3-48C639473A5E}" type="datetimeFigureOut">
              <a:rPr lang="en-US" smtClean="0"/>
              <a:t>4/21/25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30372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D80692-16FA-384C-85D3-48C639473A5E}" type="datetimeFigureOut">
              <a:rPr lang="en-US" smtClean="0"/>
              <a:t>4/21/25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352394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D80692-16FA-384C-85D3-48C639473A5E}" type="datetimeFigureOut">
              <a:rPr lang="en-US" smtClean="0"/>
              <a:t>4/21/25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3935102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D80692-16FA-384C-85D3-48C639473A5E}" type="datetimeFigureOut">
              <a:rPr lang="en-US" smtClean="0"/>
              <a:t>4/21/25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3067746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D80692-16FA-384C-85D3-48C639473A5E}" type="datetimeFigureOut">
              <a:rPr lang="en-US" smtClean="0"/>
              <a:t>4/21/25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889415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D80692-16FA-384C-85D3-48C639473A5E}" type="datetimeFigureOut">
              <a:rPr lang="en-US" smtClean="0"/>
              <a:t>4/21/25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043EFF-FEFF-B04C-9C82-954A51E493FE}" type="slidenum">
              <a:rPr lang="en-US" smtClean="0"/>
              <a:t>‹#›</a:t>
            </a:fld>
            <a:endParaRPr lang="en-US"/>
          </a:p>
        </p:txBody>
      </p:sp>
    </p:spTree>
    <p:extLst>
      <p:ext uri="{BB962C8B-B14F-4D97-AF65-F5344CB8AC3E}">
        <p14:creationId xmlns:p14="http://schemas.microsoft.com/office/powerpoint/2010/main" val="1647178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DD80692-16FA-384C-85D3-48C639473A5E}" type="datetimeFigureOut">
              <a:rPr lang="en-US" smtClean="0"/>
              <a:t>4/21/25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043EFF-FEFF-B04C-9C82-954A51E493FE}" type="slidenum">
              <a:rPr lang="en-US" smtClean="0"/>
              <a:t>‹#›</a:t>
            </a:fld>
            <a:endParaRPr lang="en-US"/>
          </a:p>
        </p:txBody>
      </p:sp>
    </p:spTree>
    <p:extLst>
      <p:ext uri="{BB962C8B-B14F-4D97-AF65-F5344CB8AC3E}">
        <p14:creationId xmlns:p14="http://schemas.microsoft.com/office/powerpoint/2010/main" val="37411372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BDDC6F-B164-2F63-A5FA-3612C59D7577}"/>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85ADA4A4-47EA-E9DE-5D2E-7D4ECDD0C8E9}"/>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13184286-53E8-5EF2-44F0-15531C486E72}"/>
              </a:ext>
            </a:extLst>
          </p:cNvPr>
          <p:cNvSpPr/>
          <p:nvPr/>
        </p:nvSpPr>
        <p:spPr>
          <a:xfrm>
            <a:off x="56445" y="317819"/>
            <a:ext cx="6036585"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3200" dirty="0">
                <a:solidFill>
                  <a:schemeClr val="tx1"/>
                </a:solidFill>
                <a:latin typeface="Comic Sans MS" panose="030F0902030302020204" pitchFamily="66" charset="0"/>
                <a:cs typeface="Times New Roman" panose="02020603050405020304" pitchFamily="18" charset="0"/>
              </a:rPr>
              <a:t>University of </a:t>
            </a:r>
            <a:r>
              <a:rPr lang="en-US" sz="3200" dirty="0">
                <a:solidFill>
                  <a:srgbClr val="007B3B"/>
                </a:solidFill>
                <a:latin typeface="Comic Sans MS" panose="030F0902030302020204" pitchFamily="66" charset="0"/>
                <a:cs typeface="Times New Roman" panose="02020603050405020304" pitchFamily="18" charset="0"/>
              </a:rPr>
              <a:t>North Texas</a:t>
            </a:r>
          </a:p>
        </p:txBody>
      </p:sp>
      <p:cxnSp>
        <p:nvCxnSpPr>
          <p:cNvPr id="9" name="Straight Connector 8">
            <a:extLst>
              <a:ext uri="{FF2B5EF4-FFF2-40B4-BE49-F238E27FC236}">
                <a16:creationId xmlns:a16="http://schemas.microsoft.com/office/drawing/2014/main" id="{94884B66-7FD0-8735-A841-4AB743A05C2D}"/>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3623604D-A470-41A0-95E3-9E75C184CCD6}"/>
              </a:ext>
            </a:extLst>
          </p:cNvPr>
          <p:cNvSpPr/>
          <p:nvPr/>
        </p:nvSpPr>
        <p:spPr>
          <a:xfrm>
            <a:off x="0" y="1565078"/>
            <a:ext cx="9143999" cy="12302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tx1"/>
                </a:solidFill>
                <a:latin typeface="Comic Sans MS" panose="030F0902030302020204" pitchFamily="66" charset="0"/>
                <a:cs typeface="Times New Roman" panose="02020603050405020304" pitchFamily="18" charset="0"/>
              </a:rPr>
              <a:t>How To Write Papers</a:t>
            </a:r>
            <a:endParaRPr lang="en-US" sz="4000" b="1" dirty="0">
              <a:solidFill>
                <a:srgbClr val="007B3B"/>
              </a:solidFill>
              <a:latin typeface="Comic Sans MS" panose="030F0902030302020204" pitchFamily="66" charset="0"/>
              <a:cs typeface="Times New Roman" panose="02020603050405020304" pitchFamily="18" charset="0"/>
            </a:endParaRPr>
          </a:p>
        </p:txBody>
      </p:sp>
      <p:sp>
        <p:nvSpPr>
          <p:cNvPr id="11" name="Rectangle 10">
            <a:extLst>
              <a:ext uri="{FF2B5EF4-FFF2-40B4-BE49-F238E27FC236}">
                <a16:creationId xmlns:a16="http://schemas.microsoft.com/office/drawing/2014/main" id="{B42A104D-5C48-DE6B-1875-34BD9988D82B}"/>
              </a:ext>
            </a:extLst>
          </p:cNvPr>
          <p:cNvSpPr/>
          <p:nvPr/>
        </p:nvSpPr>
        <p:spPr>
          <a:xfrm>
            <a:off x="703102" y="3261480"/>
            <a:ext cx="7737793" cy="215718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Comic Sans MS" panose="030F0902030302020204" pitchFamily="66" charset="0"/>
                <a:cs typeface="Times New Roman" panose="02020603050405020304" pitchFamily="18" charset="0"/>
              </a:rPr>
              <a:t>Heng Fan</a:t>
            </a:r>
            <a:r>
              <a:rPr lang="en-US" sz="2800" dirty="0">
                <a:solidFill>
                  <a:srgbClr val="007B3B"/>
                </a:solidFill>
                <a:latin typeface="Comic Sans MS" panose="030F0902030302020204" pitchFamily="66" charset="0"/>
                <a:cs typeface="Times New Roman" panose="02020603050405020304" pitchFamily="18" charset="0"/>
              </a:rPr>
              <a:t> </a:t>
            </a:r>
          </a:p>
          <a:p>
            <a:pPr algn="ctr"/>
            <a:r>
              <a:rPr lang="en-US" sz="2800" dirty="0">
                <a:solidFill>
                  <a:schemeClr val="tx1"/>
                </a:solidFill>
                <a:latin typeface="Comic Sans MS" panose="030F0902030302020204" pitchFamily="66" charset="0"/>
                <a:cs typeface="Times New Roman" panose="02020603050405020304" pitchFamily="18" charset="0"/>
              </a:rPr>
              <a:t>(</a:t>
            </a:r>
            <a:r>
              <a:rPr lang="en-US" sz="2400" dirty="0">
                <a:solidFill>
                  <a:schemeClr val="tx1"/>
                </a:solidFill>
                <a:latin typeface="Comic Sans MS" panose="030F0902030302020204" pitchFamily="66" charset="0"/>
                <a:cs typeface="Times New Roman" panose="02020603050405020304" pitchFamily="18" charset="0"/>
              </a:rPr>
              <a:t>some personal experiences</a:t>
            </a:r>
            <a:r>
              <a:rPr lang="en-US" sz="2800" dirty="0">
                <a:solidFill>
                  <a:schemeClr val="tx1"/>
                </a:solidFill>
                <a:latin typeface="Comic Sans MS" panose="030F0902030302020204" pitchFamily="66" charset="0"/>
                <a:cs typeface="Times New Roman" panose="02020603050405020304" pitchFamily="18" charset="0"/>
              </a:rPr>
              <a:t>)</a:t>
            </a:r>
          </a:p>
          <a:p>
            <a:pPr algn="ctr"/>
            <a:endParaRPr lang="en-US" sz="2800" dirty="0">
              <a:solidFill>
                <a:schemeClr val="tx1"/>
              </a:solidFill>
              <a:latin typeface="Comic Sans MS" panose="030F0902030302020204" pitchFamily="66" charset="0"/>
              <a:cs typeface="Times New Roman" panose="02020603050405020304" pitchFamily="18" charset="0"/>
            </a:endParaRPr>
          </a:p>
          <a:p>
            <a:pPr algn="ctr"/>
            <a:r>
              <a:rPr lang="en-US" sz="2800" dirty="0">
                <a:solidFill>
                  <a:schemeClr val="tx1"/>
                </a:solidFill>
                <a:latin typeface="Comic Sans MS" panose="030F0902030302020204" pitchFamily="66" charset="0"/>
                <a:cs typeface="Times New Roman" panose="02020603050405020304" pitchFamily="18" charset="0"/>
              </a:rPr>
              <a:t>April 21, 2025</a:t>
            </a:r>
          </a:p>
        </p:txBody>
      </p:sp>
      <p:sp>
        <p:nvSpPr>
          <p:cNvPr id="2" name="Rectangle 1">
            <a:extLst>
              <a:ext uri="{FF2B5EF4-FFF2-40B4-BE49-F238E27FC236}">
                <a16:creationId xmlns:a16="http://schemas.microsoft.com/office/drawing/2014/main" id="{7A937C26-CE48-062F-E127-B6DD5A19FFEF}"/>
              </a:ext>
            </a:extLst>
          </p:cNvPr>
          <p:cNvSpPr/>
          <p:nvPr/>
        </p:nvSpPr>
        <p:spPr>
          <a:xfrm>
            <a:off x="0" y="6353017"/>
            <a:ext cx="5391397" cy="3240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500" dirty="0">
                <a:solidFill>
                  <a:schemeClr val="tx1"/>
                </a:solidFill>
                <a:latin typeface="Comic Sans MS" panose="030F0902030302020204" pitchFamily="66" charset="0"/>
                <a:cs typeface="Times New Roman" panose="02020603050405020304" pitchFamily="18" charset="0"/>
              </a:rPr>
              <a:t>Partial content/material adapted from Z. Zhou in NJU.</a:t>
            </a:r>
            <a:endParaRPr lang="en-US" sz="1500" dirty="0">
              <a:solidFill>
                <a:srgbClr val="007B3B"/>
              </a:solidFill>
              <a:latin typeface="Comic Sans MS" panose="030F0902030302020204" pitchFamily="66" charset="0"/>
              <a:cs typeface="Times New Roman" panose="02020603050405020304" pitchFamily="18" charset="0"/>
            </a:endParaRPr>
          </a:p>
        </p:txBody>
      </p:sp>
      <p:pic>
        <p:nvPicPr>
          <p:cNvPr id="12" name="Picture 11" descr="A close-up of a logo&#10;&#10;AI-generated content may be incorrect.">
            <a:extLst>
              <a:ext uri="{FF2B5EF4-FFF2-40B4-BE49-F238E27FC236}">
                <a16:creationId xmlns:a16="http://schemas.microsoft.com/office/drawing/2014/main" id="{228E21AE-8624-DDBE-C0CB-4BC48C99A49E}"/>
              </a:ext>
            </a:extLst>
          </p:cNvPr>
          <p:cNvPicPr>
            <a:picLocks noChangeAspect="1"/>
          </p:cNvPicPr>
          <p:nvPr/>
        </p:nvPicPr>
        <p:blipFill>
          <a:blip r:embed="rId3"/>
          <a:stretch>
            <a:fillRect/>
          </a:stretch>
        </p:blipFill>
        <p:spPr>
          <a:xfrm>
            <a:off x="7179189" y="317819"/>
            <a:ext cx="1833551" cy="576259"/>
          </a:xfrm>
          <a:prstGeom prst="rect">
            <a:avLst/>
          </a:prstGeom>
        </p:spPr>
      </p:pic>
    </p:spTree>
    <p:extLst>
      <p:ext uri="{BB962C8B-B14F-4D97-AF65-F5344CB8AC3E}">
        <p14:creationId xmlns:p14="http://schemas.microsoft.com/office/powerpoint/2010/main" val="2302453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A5BE5-D270-2091-2AA9-1FDA60344D9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9135B0A-3218-9989-F714-89ED17ACE993}"/>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4AAD0B65-A431-23C6-ADE1-9DC07A3CBA83}"/>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2F32F99B-783A-DF35-B1CF-CF2FEF3272ED}"/>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EC6C622E-C22E-EB7D-B415-FD31355C8E94}"/>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985C2EFF-C392-5393-F1DE-AB26F88ECD63}"/>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E991C9D7-DC25-BA5B-EDEE-7EC863219B79}"/>
              </a:ext>
            </a:extLst>
          </p:cNvPr>
          <p:cNvSpPr/>
          <p:nvPr/>
        </p:nvSpPr>
        <p:spPr>
          <a:xfrm>
            <a:off x="744583" y="1601117"/>
            <a:ext cx="8138160" cy="4239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Examples:</a:t>
            </a:r>
            <a:endParaRPr lang="en-US" altLang="zh-CN" sz="2000" dirty="0">
              <a:solidFill>
                <a:schemeClr val="tx1"/>
              </a:solidFill>
              <a:latin typeface="Comic Sans MS" panose="030F0902030302020204" pitchFamily="66" charset="0"/>
            </a:endParaRPr>
          </a:p>
        </p:txBody>
      </p:sp>
      <p:sp>
        <p:nvSpPr>
          <p:cNvPr id="13" name="TextBox 12">
            <a:extLst>
              <a:ext uri="{FF2B5EF4-FFF2-40B4-BE49-F238E27FC236}">
                <a16:creationId xmlns:a16="http://schemas.microsoft.com/office/drawing/2014/main" id="{55ABE52B-1B7C-92DB-78C6-2E526533D319}"/>
              </a:ext>
            </a:extLst>
          </p:cNvPr>
          <p:cNvSpPr txBox="1"/>
          <p:nvPr/>
        </p:nvSpPr>
        <p:spPr>
          <a:xfrm>
            <a:off x="1045217" y="2053921"/>
            <a:ext cx="7636770" cy="4093428"/>
          </a:xfrm>
          <a:prstGeom prst="rect">
            <a:avLst/>
          </a:prstGeom>
          <a:noFill/>
        </p:spPr>
        <p:txBody>
          <a:bodyPr wrap="square">
            <a:spAutoFit/>
          </a:bodyPr>
          <a:lstStyle/>
          <a:p>
            <a:pPr algn="just"/>
            <a:r>
              <a:rPr lang="en-US" sz="1300" b="0" i="0" dirty="0">
                <a:solidFill>
                  <a:schemeClr val="bg1">
                    <a:lumMod val="85000"/>
                  </a:schemeClr>
                </a:solidFill>
                <a:effectLst/>
                <a:latin typeface="Comic Sans MS" panose="030F0902030302020204" pitchFamily="66" charset="0"/>
              </a:rPr>
              <a:t>Transformer has attracted increasing interest in STVG, owing to its end-to-end pipeline and promising result. Existing Transformer-based STVG approaches often leverage a set of object queries, which are initialized simply using zeros and then gradually learn target position information via iterative interactions with multimodal features, for spatial and temporal localization. Despite simplicity, these zero object queries, due to lacking target-specific cues, are hard to learn discriminative target information from interactions with multimodal features in complicated scenarios (e.g., with distractors or occlusion), resulting in degradation. Addressing this, we introduce a novel Target-Aware Transformer for STVG (TA-STVG), which seeks to adaptively generate object queries via exploring target-specific cues from the given video-text pair, for improving STVG. The key lies in two simple yet effective modules, comprising text-guided temporal sampling (TTS) and attribute-aware spatial activation (ASA), working in a cascade. The former focuses on selecting target-relevant temporal cues from a video utilizing holistic text information, while the latter aims at further exploiting the fine-grained visual attribute information of the object from previous target-aware temporal cues, which is applied for object query initialization. </a:t>
            </a:r>
            <a:r>
              <a:rPr lang="en-US" sz="1300" b="0" i="0" dirty="0">
                <a:solidFill>
                  <a:srgbClr val="3761FF"/>
                </a:solidFill>
                <a:effectLst/>
                <a:latin typeface="Comic Sans MS" panose="030F0902030302020204" pitchFamily="66" charset="0"/>
              </a:rPr>
              <a:t>Compared to existing methods leveraging zero-initialized queries, object queries in our TA-STVG, directly generated from a given video-text pair, naturally carry target-specific cues, making them adaptive and better interact with multimodal features for learning more discriminative information to improve STVG. </a:t>
            </a:r>
            <a:r>
              <a:rPr lang="en-US" sz="1300" b="0" i="0" dirty="0">
                <a:solidFill>
                  <a:schemeClr val="bg1">
                    <a:lumMod val="85000"/>
                  </a:schemeClr>
                </a:solidFill>
                <a:effectLst/>
                <a:latin typeface="Comic Sans MS" panose="030F0902030302020204" pitchFamily="66" charset="0"/>
              </a:rPr>
              <a:t>In our experiments on three benchmarks, TA-STVG achieves state-of-the-art performance and significantly outperforms the baseline, validating its efficacy.</a:t>
            </a:r>
            <a:endParaRPr lang="en-US" sz="1300" dirty="0">
              <a:solidFill>
                <a:schemeClr val="bg1">
                  <a:lumMod val="85000"/>
                </a:schemeClr>
              </a:solidFill>
              <a:latin typeface="Comic Sans MS" panose="030F0902030302020204" pitchFamily="66" charset="0"/>
            </a:endParaRPr>
          </a:p>
        </p:txBody>
      </p:sp>
      <p:sp>
        <p:nvSpPr>
          <p:cNvPr id="15" name="TextBox 14">
            <a:extLst>
              <a:ext uri="{FF2B5EF4-FFF2-40B4-BE49-F238E27FC236}">
                <a16:creationId xmlns:a16="http://schemas.microsoft.com/office/drawing/2014/main" id="{C8192B12-C2FA-F296-28EA-BCE7FAD8AFD0}"/>
              </a:ext>
            </a:extLst>
          </p:cNvPr>
          <p:cNvSpPr txBox="1"/>
          <p:nvPr/>
        </p:nvSpPr>
        <p:spPr>
          <a:xfrm>
            <a:off x="1045218" y="6112214"/>
            <a:ext cx="7550141" cy="461665"/>
          </a:xfrm>
          <a:prstGeom prst="rect">
            <a:avLst/>
          </a:prstGeom>
          <a:noFill/>
        </p:spPr>
        <p:txBody>
          <a:bodyPr wrap="square">
            <a:spAutoFit/>
          </a:bodyPr>
          <a:lstStyle/>
          <a:p>
            <a:r>
              <a:rPr lang="en-US" sz="1200" b="0" i="0" dirty="0">
                <a:effectLst/>
                <a:latin typeface="Comic Sans MS" panose="030F0902030302020204" pitchFamily="66" charset="0"/>
              </a:rPr>
              <a:t>Knowing Your Target: Target-Aware Transformer Makes Better Spatio-Temporal Video Grounding</a:t>
            </a:r>
            <a:r>
              <a:rPr lang="en-US" sz="1200" dirty="0">
                <a:latin typeface="Comic Sans MS" panose="030F0902030302020204" pitchFamily="66" charset="0"/>
              </a:rPr>
              <a:t>, ICLR, 2025.</a:t>
            </a:r>
          </a:p>
        </p:txBody>
      </p:sp>
      <p:sp>
        <p:nvSpPr>
          <p:cNvPr id="3" name="Rounded Rectangle 2">
            <a:extLst>
              <a:ext uri="{FF2B5EF4-FFF2-40B4-BE49-F238E27FC236}">
                <a16:creationId xmlns:a16="http://schemas.microsoft.com/office/drawing/2014/main" id="{AD49FA9C-4830-DB3B-674D-50C1A8A0BFC3}"/>
              </a:ext>
            </a:extLst>
          </p:cNvPr>
          <p:cNvSpPr/>
          <p:nvPr/>
        </p:nvSpPr>
        <p:spPr>
          <a:xfrm>
            <a:off x="1153839" y="3827240"/>
            <a:ext cx="7044096" cy="81963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dirty="0">
                <a:solidFill>
                  <a:schemeClr val="tx1"/>
                </a:solidFill>
                <a:latin typeface="Comic Sans MS" panose="030F0902030302020204" pitchFamily="66" charset="0"/>
              </a:rPr>
              <a:t>I usually add this part to emphasize that the importance/advantage of my method – telling reviewers what I can address (for improvements)</a:t>
            </a:r>
          </a:p>
        </p:txBody>
      </p:sp>
    </p:spTree>
    <p:extLst>
      <p:ext uri="{BB962C8B-B14F-4D97-AF65-F5344CB8AC3E}">
        <p14:creationId xmlns:p14="http://schemas.microsoft.com/office/powerpoint/2010/main" val="1706828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7F41B-B147-1CA6-9BB4-D63024D572F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430BA5E-D587-CCDE-E68A-FFD7DAE8D5EB}"/>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ABB03D7-AF5D-F166-8CFF-B9E268C55DE7}"/>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297CB445-4898-26CC-7D8C-717774C22DFD}"/>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046F7BAB-709A-0F33-E0F0-A01538DC3CE5}"/>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4F1C94C-20FE-E4F8-53DA-4D901C85ED55}"/>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2CF6EB1E-6394-33F5-67B8-60E70ECBE16F}"/>
              </a:ext>
            </a:extLst>
          </p:cNvPr>
          <p:cNvSpPr/>
          <p:nvPr/>
        </p:nvSpPr>
        <p:spPr>
          <a:xfrm>
            <a:off x="744583" y="1601117"/>
            <a:ext cx="8138160" cy="4239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Examples:</a:t>
            </a:r>
            <a:endParaRPr lang="en-US" altLang="zh-CN" sz="2000" dirty="0">
              <a:solidFill>
                <a:schemeClr val="tx1"/>
              </a:solidFill>
              <a:latin typeface="Comic Sans MS" panose="030F0902030302020204" pitchFamily="66" charset="0"/>
            </a:endParaRPr>
          </a:p>
        </p:txBody>
      </p:sp>
      <p:sp>
        <p:nvSpPr>
          <p:cNvPr id="13" name="TextBox 12">
            <a:extLst>
              <a:ext uri="{FF2B5EF4-FFF2-40B4-BE49-F238E27FC236}">
                <a16:creationId xmlns:a16="http://schemas.microsoft.com/office/drawing/2014/main" id="{715B4373-B1C6-47DB-6604-24C6624BA091}"/>
              </a:ext>
            </a:extLst>
          </p:cNvPr>
          <p:cNvSpPr txBox="1"/>
          <p:nvPr/>
        </p:nvSpPr>
        <p:spPr>
          <a:xfrm>
            <a:off x="1045217" y="2053921"/>
            <a:ext cx="7636770" cy="4093428"/>
          </a:xfrm>
          <a:prstGeom prst="rect">
            <a:avLst/>
          </a:prstGeom>
          <a:noFill/>
        </p:spPr>
        <p:txBody>
          <a:bodyPr wrap="square">
            <a:spAutoFit/>
          </a:bodyPr>
          <a:lstStyle/>
          <a:p>
            <a:pPr algn="just"/>
            <a:r>
              <a:rPr lang="en-US" sz="1300" b="0" i="0" dirty="0">
                <a:solidFill>
                  <a:schemeClr val="bg1">
                    <a:lumMod val="85000"/>
                  </a:schemeClr>
                </a:solidFill>
                <a:effectLst/>
                <a:latin typeface="Comic Sans MS" panose="030F0902030302020204" pitchFamily="66" charset="0"/>
              </a:rPr>
              <a:t>Transformer has attracted increasing interest in STVG, owing to its end-to-end pipeline and promising result. Existing Transformer-based STVG approaches often leverage a set of object queries, which are initialized simply using zeros and then gradually learn target position information via iterative interactions with multimodal features, for spatial and temporal localization. Despite simplicity, these zero object queries, due to lacking target-specific cues, are hard to learn discriminative target information from interactions with multimodal features in complicated scenarios (e.g., with distractors or occlusion), resulting in degradation. Addressing this, we introduce a novel Target-Aware Transformer for STVG (TA-STVG), which seeks to adaptively generate object queries via exploring target-specific cues from the given video-text pair, for improving STVG. The key lies in two simple yet effective modules, comprising text-guided temporal sampling (TTS) and attribute-aware spatial activation (ASA), working in a cascade. The former focuses on selecting target-relevant temporal cues from a video utilizing holistic text information, while the latter aims at further exploiting the fine-grained visual attribute information of the object from previous target-aware temporal cues, which is applied for object query initialization. Compared to existing methods leveraging zero-initialized queries, object queries in our TA-STVG, directly generated from a given video-text pair, naturally carry target-specific cues, making them adaptive and better interact with multimodal features for learning more discriminative information to improve STVG. </a:t>
            </a:r>
            <a:r>
              <a:rPr lang="en-US" sz="1300" b="0" i="0" dirty="0">
                <a:solidFill>
                  <a:srgbClr val="00B0F0"/>
                </a:solidFill>
                <a:effectLst/>
                <a:latin typeface="Comic Sans MS" panose="030F0902030302020204" pitchFamily="66" charset="0"/>
              </a:rPr>
              <a:t>In our experiments on three benchmarks, TA-STVG achieves state-of-the-art performance and significantly outperforms the baseline, validating its efficacy.</a:t>
            </a:r>
            <a:endParaRPr lang="en-US" sz="1300" dirty="0">
              <a:solidFill>
                <a:srgbClr val="00B0F0"/>
              </a:solidFill>
              <a:latin typeface="Comic Sans MS" panose="030F0902030302020204" pitchFamily="66" charset="0"/>
            </a:endParaRPr>
          </a:p>
        </p:txBody>
      </p:sp>
      <p:sp>
        <p:nvSpPr>
          <p:cNvPr id="15" name="TextBox 14">
            <a:extLst>
              <a:ext uri="{FF2B5EF4-FFF2-40B4-BE49-F238E27FC236}">
                <a16:creationId xmlns:a16="http://schemas.microsoft.com/office/drawing/2014/main" id="{5FFCAD77-BE00-DCC6-263A-71CF7B619BEE}"/>
              </a:ext>
            </a:extLst>
          </p:cNvPr>
          <p:cNvSpPr txBox="1"/>
          <p:nvPr/>
        </p:nvSpPr>
        <p:spPr>
          <a:xfrm>
            <a:off x="1045218" y="6112214"/>
            <a:ext cx="7550141" cy="461665"/>
          </a:xfrm>
          <a:prstGeom prst="rect">
            <a:avLst/>
          </a:prstGeom>
          <a:noFill/>
        </p:spPr>
        <p:txBody>
          <a:bodyPr wrap="square">
            <a:spAutoFit/>
          </a:bodyPr>
          <a:lstStyle/>
          <a:p>
            <a:r>
              <a:rPr lang="en-US" sz="1200" b="0" i="0" dirty="0">
                <a:effectLst/>
                <a:latin typeface="Comic Sans MS" panose="030F0902030302020204" pitchFamily="66" charset="0"/>
              </a:rPr>
              <a:t>Knowing Your Target: Target-Aware Transformer Makes Better Spatio-Temporal Video Grounding</a:t>
            </a:r>
            <a:r>
              <a:rPr lang="en-US" sz="1200" dirty="0">
                <a:latin typeface="Comic Sans MS" panose="030F0902030302020204" pitchFamily="66" charset="0"/>
              </a:rPr>
              <a:t>, ICLR, 2025.</a:t>
            </a:r>
          </a:p>
        </p:txBody>
      </p:sp>
      <p:sp>
        <p:nvSpPr>
          <p:cNvPr id="3" name="Rounded Rectangle 2">
            <a:extLst>
              <a:ext uri="{FF2B5EF4-FFF2-40B4-BE49-F238E27FC236}">
                <a16:creationId xmlns:a16="http://schemas.microsoft.com/office/drawing/2014/main" id="{9EFB34AF-EA7F-C0F8-AE55-1AD28211BF9E}"/>
              </a:ext>
            </a:extLst>
          </p:cNvPr>
          <p:cNvSpPr/>
          <p:nvPr/>
        </p:nvSpPr>
        <p:spPr>
          <a:xfrm>
            <a:off x="1153839" y="4617919"/>
            <a:ext cx="7044096" cy="81963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dirty="0">
                <a:solidFill>
                  <a:schemeClr val="tx1"/>
                </a:solidFill>
                <a:latin typeface="Comic Sans MS" panose="030F0902030302020204" pitchFamily="66" charset="0"/>
              </a:rPr>
              <a:t>Summarize the experiments (sometimes you can put some numbers here to highlight your method, i.e., setting a new record by achieving 0.76 SUC score, etc)</a:t>
            </a:r>
          </a:p>
        </p:txBody>
      </p:sp>
    </p:spTree>
    <p:extLst>
      <p:ext uri="{BB962C8B-B14F-4D97-AF65-F5344CB8AC3E}">
        <p14:creationId xmlns:p14="http://schemas.microsoft.com/office/powerpoint/2010/main" val="1112274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2E637-7241-7176-21EE-9C09CA037C9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01EA04-B2CD-206D-A7B6-64960560B6DB}"/>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4315A3A-B1AC-AC8C-5BA2-FD4DAF7CE4D5}"/>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AFF75613-6BC6-24D1-4912-8DA7C36B8C37}"/>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CD8555EC-FF1E-15DE-C8C6-AC11B6199A91}"/>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E94163F-034F-2BDA-C11B-4116926D1F9F}"/>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588571A5-8649-610E-7471-8A8870D71F97}"/>
              </a:ext>
            </a:extLst>
          </p:cNvPr>
          <p:cNvSpPr/>
          <p:nvPr/>
        </p:nvSpPr>
        <p:spPr>
          <a:xfrm>
            <a:off x="744583" y="1601116"/>
            <a:ext cx="8138160" cy="34795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Summarize your contributions</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(in most cases): writing an abstract by answering questions</a:t>
            </a:r>
          </a:p>
          <a:p>
            <a:pPr marL="800100" lvl="1" indent="-342900">
              <a:lnSpc>
                <a:spcPct val="135000"/>
              </a:lnSpc>
              <a:buFont typeface="Wingdings" pitchFamily="2" charset="2"/>
              <a:buChar char="§"/>
            </a:pPr>
            <a:r>
              <a:rPr lang="en-US" altLang="zh-CN" sz="2000" dirty="0">
                <a:solidFill>
                  <a:srgbClr val="C00000"/>
                </a:solidFill>
                <a:latin typeface="Comic Sans MS" panose="030F0902030302020204" pitchFamily="66" charset="0"/>
              </a:rPr>
              <a:t>Q1: What is the problem to solve in this paper?</a:t>
            </a:r>
          </a:p>
          <a:p>
            <a:pPr marL="800100" lvl="1" indent="-342900">
              <a:lnSpc>
                <a:spcPct val="135000"/>
              </a:lnSpc>
              <a:buFont typeface="Wingdings" pitchFamily="2" charset="2"/>
              <a:buChar char="§"/>
            </a:pPr>
            <a:r>
              <a:rPr lang="en-US" altLang="zh-CN" sz="2000" dirty="0">
                <a:solidFill>
                  <a:schemeClr val="accent5">
                    <a:lumMod val="60000"/>
                    <a:lumOff val="40000"/>
                  </a:schemeClr>
                </a:solidFill>
                <a:latin typeface="Comic Sans MS" panose="030F0902030302020204" pitchFamily="66" charset="0"/>
              </a:rPr>
              <a:t>Q2: What is your work? What will you propose?</a:t>
            </a:r>
          </a:p>
          <a:p>
            <a:pPr marL="800100" lvl="1" indent="-342900">
              <a:lnSpc>
                <a:spcPct val="135000"/>
              </a:lnSpc>
              <a:buFont typeface="Wingdings" pitchFamily="2" charset="2"/>
              <a:buChar char="§"/>
            </a:pPr>
            <a:r>
              <a:rPr lang="en-US" altLang="zh-CN" sz="2000" dirty="0">
                <a:solidFill>
                  <a:srgbClr val="00B050"/>
                </a:solidFill>
                <a:latin typeface="Comic Sans MS" panose="030F0902030302020204" pitchFamily="66" charset="0"/>
              </a:rPr>
              <a:t>Q3: What are the features (keys) of your work? </a:t>
            </a:r>
          </a:p>
          <a:p>
            <a:pPr marL="800100" lvl="1" indent="-342900">
              <a:lnSpc>
                <a:spcPct val="135000"/>
              </a:lnSpc>
              <a:buFont typeface="Wingdings" pitchFamily="2" charset="2"/>
              <a:buChar char="§"/>
            </a:pPr>
            <a:r>
              <a:rPr lang="en-US" altLang="zh-CN" sz="2000" dirty="0">
                <a:solidFill>
                  <a:srgbClr val="3761FF"/>
                </a:solidFill>
                <a:latin typeface="Comic Sans MS" panose="030F0902030302020204" pitchFamily="66" charset="0"/>
              </a:rPr>
              <a:t>Q4: What are the advantages of your work</a:t>
            </a:r>
          </a:p>
          <a:p>
            <a:pPr marL="800100" lvl="1" indent="-342900">
              <a:lnSpc>
                <a:spcPct val="135000"/>
              </a:lnSpc>
              <a:buFont typeface="Wingdings" pitchFamily="2" charset="2"/>
              <a:buChar char="§"/>
            </a:pPr>
            <a:r>
              <a:rPr lang="en-US" altLang="zh-CN" sz="2000" dirty="0">
                <a:solidFill>
                  <a:srgbClr val="00B0F0"/>
                </a:solidFill>
                <a:latin typeface="Comic Sans MS" panose="030F0902030302020204" pitchFamily="66" charset="0"/>
              </a:rPr>
              <a:t>Q5: What are the results (may show some numbers)?</a:t>
            </a:r>
          </a:p>
        </p:txBody>
      </p:sp>
      <p:sp>
        <p:nvSpPr>
          <p:cNvPr id="8" name="Rounded Rectangle 7">
            <a:extLst>
              <a:ext uri="{FF2B5EF4-FFF2-40B4-BE49-F238E27FC236}">
                <a16:creationId xmlns:a16="http://schemas.microsoft.com/office/drawing/2014/main" id="{B0165435-9634-DDC4-D879-4EC1864F6706}"/>
              </a:ext>
            </a:extLst>
          </p:cNvPr>
          <p:cNvSpPr/>
          <p:nvPr/>
        </p:nvSpPr>
        <p:spPr>
          <a:xfrm>
            <a:off x="1243377" y="5075941"/>
            <a:ext cx="7044096" cy="1481864"/>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b="1" dirty="0">
                <a:solidFill>
                  <a:srgbClr val="7030A0"/>
                </a:solidFill>
                <a:latin typeface="Comic Sans MS" panose="030F0902030302020204" pitchFamily="66" charset="0"/>
              </a:rPr>
              <a:t>Note 1: </a:t>
            </a:r>
            <a:r>
              <a:rPr lang="en-US" sz="1500" dirty="0">
                <a:solidFill>
                  <a:srgbClr val="7030A0"/>
                </a:solidFill>
                <a:latin typeface="Comic Sans MS" panose="030F0902030302020204" pitchFamily="66" charset="0"/>
              </a:rPr>
              <a:t>My abstract is usually a little long (I prefer detailing the problem to solve). If you want your abstract shorter, you may simply your answers to start from answering Q2.</a:t>
            </a:r>
          </a:p>
          <a:p>
            <a:r>
              <a:rPr lang="en-US" sz="1500" b="1" dirty="0">
                <a:solidFill>
                  <a:srgbClr val="7030A0"/>
                </a:solidFill>
                <a:latin typeface="Comic Sans MS" panose="030F0902030302020204" pitchFamily="66" charset="0"/>
              </a:rPr>
              <a:t>Note 2: </a:t>
            </a:r>
            <a:r>
              <a:rPr lang="en-US" sz="1500" dirty="0">
                <a:solidFill>
                  <a:srgbClr val="7030A0"/>
                </a:solidFill>
                <a:latin typeface="Comic Sans MS" panose="030F0902030302020204" pitchFamily="66" charset="0"/>
              </a:rPr>
              <a:t>The organization of answers to different questions are different (needing adaption for different papers)</a:t>
            </a:r>
          </a:p>
        </p:txBody>
      </p:sp>
    </p:spTree>
    <p:extLst>
      <p:ext uri="{BB962C8B-B14F-4D97-AF65-F5344CB8AC3E}">
        <p14:creationId xmlns:p14="http://schemas.microsoft.com/office/powerpoint/2010/main" val="3261255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1043E-1D96-32DB-93D9-375FE478309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B2C0D67-F6FF-4805-02C1-A54F1D364CDC}"/>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BF6DC47-96E1-5B61-EEA6-F3B3689F1C46}"/>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A7A2BD37-6810-4BB8-78E0-F0D4B6D9C87C}"/>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D1DAAB46-2598-3B5F-332E-EDE534465954}"/>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E1106C0-23F2-9F75-F3E1-EC438D563D67}"/>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1B0B9F0D-A292-AB56-12A4-74F9350953DD}"/>
              </a:ext>
            </a:extLst>
          </p:cNvPr>
          <p:cNvSpPr/>
          <p:nvPr/>
        </p:nvSpPr>
        <p:spPr>
          <a:xfrm>
            <a:off x="744583" y="1601116"/>
            <a:ext cx="8138160" cy="34795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Summarize your contributions</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(in most cases): writing an abstract by answering questions</a:t>
            </a:r>
          </a:p>
          <a:p>
            <a:pPr marL="800100" lvl="1" indent="-342900">
              <a:lnSpc>
                <a:spcPct val="135000"/>
              </a:lnSpc>
              <a:buFont typeface="Wingdings" pitchFamily="2" charset="2"/>
              <a:buChar char="§"/>
            </a:pPr>
            <a:r>
              <a:rPr lang="en-US" altLang="zh-CN" sz="2000" dirty="0">
                <a:solidFill>
                  <a:srgbClr val="C00000"/>
                </a:solidFill>
                <a:latin typeface="Comic Sans MS" panose="030F0902030302020204" pitchFamily="66" charset="0"/>
              </a:rPr>
              <a:t>Q1: What is the problem to solve in this paper?</a:t>
            </a:r>
          </a:p>
          <a:p>
            <a:pPr marL="800100" lvl="1" indent="-342900">
              <a:lnSpc>
                <a:spcPct val="135000"/>
              </a:lnSpc>
              <a:buFont typeface="Wingdings" pitchFamily="2" charset="2"/>
              <a:buChar char="§"/>
            </a:pPr>
            <a:r>
              <a:rPr lang="en-US" altLang="zh-CN" sz="2000" dirty="0">
                <a:solidFill>
                  <a:schemeClr val="accent5">
                    <a:lumMod val="60000"/>
                    <a:lumOff val="40000"/>
                  </a:schemeClr>
                </a:solidFill>
                <a:latin typeface="Comic Sans MS" panose="030F0902030302020204" pitchFamily="66" charset="0"/>
              </a:rPr>
              <a:t>Q2: What is your work? What will you propose?</a:t>
            </a:r>
          </a:p>
          <a:p>
            <a:pPr marL="800100" lvl="1" indent="-342900">
              <a:lnSpc>
                <a:spcPct val="135000"/>
              </a:lnSpc>
              <a:buFont typeface="Wingdings" pitchFamily="2" charset="2"/>
              <a:buChar char="§"/>
            </a:pPr>
            <a:r>
              <a:rPr lang="en-US" altLang="zh-CN" sz="2000" dirty="0">
                <a:solidFill>
                  <a:srgbClr val="00B050"/>
                </a:solidFill>
                <a:latin typeface="Comic Sans MS" panose="030F0902030302020204" pitchFamily="66" charset="0"/>
              </a:rPr>
              <a:t>Q3: What are the features (keys) of your work? </a:t>
            </a:r>
          </a:p>
          <a:p>
            <a:pPr marL="800100" lvl="1" indent="-342900">
              <a:lnSpc>
                <a:spcPct val="135000"/>
              </a:lnSpc>
              <a:buFont typeface="Wingdings" pitchFamily="2" charset="2"/>
              <a:buChar char="§"/>
            </a:pPr>
            <a:r>
              <a:rPr lang="en-US" altLang="zh-CN" sz="2000" dirty="0">
                <a:solidFill>
                  <a:srgbClr val="3761FF"/>
                </a:solidFill>
                <a:latin typeface="Comic Sans MS" panose="030F0902030302020204" pitchFamily="66" charset="0"/>
              </a:rPr>
              <a:t>Q4: What are the advantages of your work</a:t>
            </a:r>
          </a:p>
          <a:p>
            <a:pPr marL="800100" lvl="1" indent="-342900">
              <a:lnSpc>
                <a:spcPct val="135000"/>
              </a:lnSpc>
              <a:buFont typeface="Wingdings" pitchFamily="2" charset="2"/>
              <a:buChar char="§"/>
            </a:pPr>
            <a:r>
              <a:rPr lang="en-US" altLang="zh-CN" sz="2000" dirty="0">
                <a:solidFill>
                  <a:srgbClr val="00B0F0"/>
                </a:solidFill>
                <a:latin typeface="Comic Sans MS" panose="030F0902030302020204" pitchFamily="66" charset="0"/>
              </a:rPr>
              <a:t>Q5: What are the results (may show some numbers)?</a:t>
            </a:r>
          </a:p>
        </p:txBody>
      </p:sp>
      <p:sp>
        <p:nvSpPr>
          <p:cNvPr id="8" name="Rounded Rectangle 7">
            <a:extLst>
              <a:ext uri="{FF2B5EF4-FFF2-40B4-BE49-F238E27FC236}">
                <a16:creationId xmlns:a16="http://schemas.microsoft.com/office/drawing/2014/main" id="{EB4C367F-D7A3-94CF-8919-60ED80F92E03}"/>
              </a:ext>
            </a:extLst>
          </p:cNvPr>
          <p:cNvSpPr/>
          <p:nvPr/>
        </p:nvSpPr>
        <p:spPr>
          <a:xfrm>
            <a:off x="1243377" y="5075941"/>
            <a:ext cx="7044096" cy="1481864"/>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b="1" dirty="0">
                <a:solidFill>
                  <a:srgbClr val="7030A0"/>
                </a:solidFill>
                <a:latin typeface="Comic Sans MS" panose="030F0902030302020204" pitchFamily="66" charset="0"/>
              </a:rPr>
              <a:t>Note 3: </a:t>
            </a:r>
            <a:r>
              <a:rPr lang="en-US" sz="1500" dirty="0">
                <a:solidFill>
                  <a:srgbClr val="7030A0"/>
                </a:solidFill>
                <a:latin typeface="Comic Sans MS" panose="030F0902030302020204" pitchFamily="66" charset="0"/>
              </a:rPr>
              <a:t>Abstract is the </a:t>
            </a:r>
            <a:r>
              <a:rPr lang="en-US" sz="1500" dirty="0">
                <a:solidFill>
                  <a:srgbClr val="FF0000"/>
                </a:solidFill>
                <a:latin typeface="Comic Sans MS" panose="030F0902030302020204" pitchFamily="66" charset="0"/>
              </a:rPr>
              <a:t>most important</a:t>
            </a:r>
            <a:r>
              <a:rPr lang="en-US" sz="1500" dirty="0">
                <a:solidFill>
                  <a:srgbClr val="7030A0"/>
                </a:solidFill>
                <a:latin typeface="Comic Sans MS" panose="030F0902030302020204" pitchFamily="66" charset="0"/>
              </a:rPr>
              <a:t> part of your paper. You need to spend a lot of time on this part (</a:t>
            </a:r>
            <a:r>
              <a:rPr lang="en-US" sz="1500" dirty="0">
                <a:solidFill>
                  <a:srgbClr val="FF0000"/>
                </a:solidFill>
                <a:latin typeface="Comic Sans MS" panose="030F0902030302020204" pitchFamily="66" charset="0"/>
              </a:rPr>
              <a:t>iterative revisions/refinements</a:t>
            </a:r>
            <a:r>
              <a:rPr lang="en-US" sz="1500" dirty="0">
                <a:solidFill>
                  <a:srgbClr val="7030A0"/>
                </a:solidFill>
                <a:latin typeface="Comic Sans MS" panose="030F0902030302020204" pitchFamily="66" charset="0"/>
              </a:rPr>
              <a:t>).</a:t>
            </a:r>
          </a:p>
          <a:p>
            <a:pPr>
              <a:spcAft>
                <a:spcPts val="600"/>
              </a:spcAft>
            </a:pPr>
            <a:r>
              <a:rPr lang="en-US" sz="1500" dirty="0">
                <a:solidFill>
                  <a:srgbClr val="7030A0"/>
                </a:solidFill>
                <a:latin typeface="Comic Sans MS" panose="030F0902030302020204" pitchFamily="66" charset="0"/>
              </a:rPr>
              <a:t>I usually complete abstract in the very beginning (some may leave it in the end), because writing abstract is a </a:t>
            </a:r>
            <a:r>
              <a:rPr lang="en-US" sz="1500" dirty="0">
                <a:solidFill>
                  <a:srgbClr val="FF0000"/>
                </a:solidFill>
                <a:latin typeface="Comic Sans MS" panose="030F0902030302020204" pitchFamily="66" charset="0"/>
              </a:rPr>
              <a:t>thinking process of organizing the whole story </a:t>
            </a:r>
            <a:r>
              <a:rPr lang="en-US" sz="1500" dirty="0">
                <a:solidFill>
                  <a:srgbClr val="7030A0"/>
                </a:solidFill>
                <a:latin typeface="Comic Sans MS" panose="030F0902030302020204" pitchFamily="66" charset="0"/>
              </a:rPr>
              <a:t>and</a:t>
            </a:r>
            <a:r>
              <a:rPr lang="en-US" sz="1500" dirty="0">
                <a:solidFill>
                  <a:schemeClr val="tx1"/>
                </a:solidFill>
                <a:latin typeface="Comic Sans MS" panose="030F0902030302020204" pitchFamily="66" charset="0"/>
              </a:rPr>
              <a:t> </a:t>
            </a:r>
            <a:r>
              <a:rPr lang="en-US" sz="1500" dirty="0">
                <a:solidFill>
                  <a:srgbClr val="FF0000"/>
                </a:solidFill>
                <a:latin typeface="Comic Sans MS" panose="030F0902030302020204" pitchFamily="66" charset="0"/>
              </a:rPr>
              <a:t>helps the writing of subsequent sections.</a:t>
            </a:r>
          </a:p>
        </p:txBody>
      </p:sp>
    </p:spTree>
    <p:extLst>
      <p:ext uri="{BB962C8B-B14F-4D97-AF65-F5344CB8AC3E}">
        <p14:creationId xmlns:p14="http://schemas.microsoft.com/office/powerpoint/2010/main" val="3819119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5639E-78F4-50C8-86EF-33FBC08881A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8AC2D87-8B41-6ABC-6019-A76C98E17673}"/>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698A41E6-71D3-8358-03AF-D36EED59CB7C}"/>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AC90E54D-CCF6-DAD9-F241-058A5AE94082}"/>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FF404D22-A608-63F1-B0D6-F8FA5C367C1C}"/>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8470182-0527-45EB-483E-CCF44CEF4D05}"/>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A3261A5A-8F35-4805-8077-3E51CE54DDC1}"/>
              </a:ext>
            </a:extLst>
          </p:cNvPr>
          <p:cNvSpPr/>
          <p:nvPr/>
        </p:nvSpPr>
        <p:spPr>
          <a:xfrm>
            <a:off x="744583" y="1601116"/>
            <a:ext cx="8138160" cy="42183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Problem X is important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have been done</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are limited in accuracy/efficiency/…</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The inspiration (optional) and your proposed D</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Features/keys and advantages of D</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Results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Summary of contributions</a:t>
            </a:r>
          </a:p>
        </p:txBody>
      </p:sp>
    </p:spTree>
    <p:extLst>
      <p:ext uri="{BB962C8B-B14F-4D97-AF65-F5344CB8AC3E}">
        <p14:creationId xmlns:p14="http://schemas.microsoft.com/office/powerpoint/2010/main" val="174565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C62C7-C881-6AD8-7684-122D9617EA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3397BD-9B06-4572-9052-019997E127D8}"/>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60F02096-6995-50A8-4CA3-368560071DE4}"/>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E7E95085-79B7-A2D4-AECD-A149CB355F3B}"/>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E300C39E-DF72-E09B-BE66-AC07F5B6A241}"/>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111BEF3B-FA58-4F1E-8DD4-FF200587FACE}"/>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C2F02BD1-578A-F401-7AB9-A8302055029E}"/>
              </a:ext>
            </a:extLst>
          </p:cNvPr>
          <p:cNvSpPr/>
          <p:nvPr/>
        </p:nvSpPr>
        <p:spPr>
          <a:xfrm>
            <a:off x="744583" y="1601116"/>
            <a:ext cx="8138160" cy="2879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Problem X is important</a:t>
            </a:r>
          </a:p>
          <a:p>
            <a:pPr marL="1257300" lvl="2" indent="-342900">
              <a:lnSpc>
                <a:spcPct val="135000"/>
              </a:lnSpc>
              <a:buFont typeface="Wingdings" pitchFamily="2" charset="2"/>
              <a:buChar char="v"/>
            </a:pPr>
            <a:r>
              <a:rPr lang="en-US" altLang="zh-CN" sz="2000" dirty="0">
                <a:solidFill>
                  <a:schemeClr val="tx1"/>
                </a:solidFill>
                <a:latin typeface="Comic Sans MS" panose="030F0902030302020204" pitchFamily="66" charset="0"/>
              </a:rPr>
              <a:t>Introduce what X is; what X is used for; why do we study X</a:t>
            </a:r>
          </a:p>
          <a:p>
            <a:pPr marL="1257300" lvl="2" indent="-342900">
              <a:lnSpc>
                <a:spcPct val="135000"/>
              </a:lnSpc>
              <a:buFont typeface="Wingdings" pitchFamily="2" charset="2"/>
              <a:buChar char="v"/>
            </a:pPr>
            <a:r>
              <a:rPr lang="en-US" altLang="zh-CN" sz="2000" dirty="0">
                <a:solidFill>
                  <a:srgbClr val="C00000"/>
                </a:solidFill>
                <a:latin typeface="Comic Sans MS" panose="030F0902030302020204" pitchFamily="66" charset="0"/>
              </a:rPr>
              <a:t>one paragraph</a:t>
            </a:r>
          </a:p>
        </p:txBody>
      </p:sp>
      <p:pic>
        <p:nvPicPr>
          <p:cNvPr id="3" name="Picture 2">
            <a:extLst>
              <a:ext uri="{FF2B5EF4-FFF2-40B4-BE49-F238E27FC236}">
                <a16:creationId xmlns:a16="http://schemas.microsoft.com/office/drawing/2014/main" id="{6782FAE9-0665-CBBC-9606-33FC6CFCCB4E}"/>
              </a:ext>
            </a:extLst>
          </p:cNvPr>
          <p:cNvPicPr>
            <a:picLocks noChangeAspect="1"/>
          </p:cNvPicPr>
          <p:nvPr/>
        </p:nvPicPr>
        <p:blipFill>
          <a:blip r:embed="rId3"/>
          <a:stretch>
            <a:fillRect/>
          </a:stretch>
        </p:blipFill>
        <p:spPr>
          <a:xfrm>
            <a:off x="388837" y="4547241"/>
            <a:ext cx="8366324" cy="1452673"/>
          </a:xfrm>
          <a:prstGeom prst="rect">
            <a:avLst/>
          </a:prstGeom>
        </p:spPr>
      </p:pic>
    </p:spTree>
    <p:extLst>
      <p:ext uri="{BB962C8B-B14F-4D97-AF65-F5344CB8AC3E}">
        <p14:creationId xmlns:p14="http://schemas.microsoft.com/office/powerpoint/2010/main" val="4260306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A9C72-013B-8CD0-B9D5-817F2060BBB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C658328-014D-0EA0-455E-6BC2D9785CE0}"/>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93E248DA-EDC2-70BB-F981-64045A75BE9E}"/>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A2FD7D68-C3B9-5CA9-9ED8-3F44C386D3D9}"/>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9FC6B678-AF26-ECB2-89F3-4F381F522C98}"/>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B0410A0-C38F-D525-BC0A-1E4408A26FEC}"/>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3EF3D52B-DF76-ECDA-0EF8-6168DAC33F0E}"/>
              </a:ext>
            </a:extLst>
          </p:cNvPr>
          <p:cNvSpPr/>
          <p:nvPr/>
        </p:nvSpPr>
        <p:spPr>
          <a:xfrm>
            <a:off x="744583" y="1601115"/>
            <a:ext cx="8138160" cy="496360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have been done</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are limited in accuracy/efficiency/…</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Introduce </a:t>
            </a:r>
            <a:r>
              <a:rPr lang="en-US" altLang="zh-CN" sz="1700" dirty="0">
                <a:solidFill>
                  <a:srgbClr val="C00000"/>
                </a:solidFill>
                <a:latin typeface="Comic Sans MS" panose="030F0902030302020204" pitchFamily="66" charset="0"/>
              </a:rPr>
              <a:t>what other works are about</a:t>
            </a:r>
            <a:r>
              <a:rPr lang="en-US" altLang="zh-CN" sz="1700" dirty="0">
                <a:solidFill>
                  <a:schemeClr val="tx1"/>
                </a:solidFill>
                <a:latin typeface="Comic Sans MS" panose="030F0902030302020204" pitchFamily="66" charset="0"/>
              </a:rPr>
              <a:t>; what are their </a:t>
            </a:r>
            <a:r>
              <a:rPr lang="en-US" altLang="zh-CN" sz="1700" dirty="0">
                <a:solidFill>
                  <a:srgbClr val="C00000"/>
                </a:solidFill>
                <a:latin typeface="Comic Sans MS" panose="030F0902030302020204" pitchFamily="66" charset="0"/>
              </a:rPr>
              <a:t>limitations</a:t>
            </a:r>
            <a:r>
              <a:rPr lang="en-US" altLang="zh-CN" sz="1700" dirty="0">
                <a:solidFill>
                  <a:schemeClr val="tx1"/>
                </a:solidFill>
                <a:latin typeface="Comic Sans MS" panose="030F0902030302020204" pitchFamily="66" charset="0"/>
              </a:rPr>
              <a:t> and </a:t>
            </a:r>
            <a:r>
              <a:rPr lang="en-US" altLang="zh-CN" sz="1700" dirty="0">
                <a:solidFill>
                  <a:srgbClr val="C00000"/>
                </a:solidFill>
                <a:latin typeface="Comic Sans MS" panose="030F0902030302020204" pitchFamily="66" charset="0"/>
              </a:rPr>
              <a:t>why they are limited</a:t>
            </a:r>
            <a:r>
              <a:rPr lang="en-US" altLang="zh-CN" sz="1700" dirty="0">
                <a:solidFill>
                  <a:schemeClr val="tx1"/>
                </a:solidFill>
                <a:latin typeface="Comic Sans MS" panose="030F0902030302020204" pitchFamily="66" charset="0"/>
              </a:rPr>
              <a:t>; what are the </a:t>
            </a:r>
            <a:r>
              <a:rPr lang="en-US" altLang="zh-CN" sz="1700" dirty="0">
                <a:solidFill>
                  <a:srgbClr val="C00000"/>
                </a:solidFill>
                <a:latin typeface="Comic Sans MS" panose="030F0902030302020204" pitchFamily="66" charset="0"/>
              </a:rPr>
              <a:t>consequences due to limitations</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There might be a lot of prior works. In introduction, you only need to list the </a:t>
            </a:r>
            <a:r>
              <a:rPr lang="en-US" altLang="zh-CN" sz="1700" dirty="0">
                <a:solidFill>
                  <a:srgbClr val="C00000"/>
                </a:solidFill>
                <a:latin typeface="Comic Sans MS" panose="030F0902030302020204" pitchFamily="66" charset="0"/>
              </a:rPr>
              <a:t>very relevant ones</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When discussion the limitations, the limitations must be </a:t>
            </a:r>
            <a:r>
              <a:rPr lang="en-US" altLang="zh-CN" sz="1700" dirty="0">
                <a:solidFill>
                  <a:srgbClr val="C00000"/>
                </a:solidFill>
                <a:latin typeface="Comic Sans MS" panose="030F0902030302020204" pitchFamily="66" charset="0"/>
              </a:rPr>
              <a:t>related to what you will address</a:t>
            </a:r>
          </a:p>
          <a:p>
            <a:pPr marL="1257300" lvl="2" indent="-342900">
              <a:lnSpc>
                <a:spcPct val="135000"/>
              </a:lnSpc>
              <a:buFont typeface="Wingdings" pitchFamily="2" charset="2"/>
              <a:buChar char="v"/>
            </a:pPr>
            <a:r>
              <a:rPr lang="en-US" altLang="zh-CN" sz="1700" dirty="0">
                <a:solidFill>
                  <a:srgbClr val="C00000"/>
                </a:solidFill>
                <a:latin typeface="Comic Sans MS" panose="030F0902030302020204" pitchFamily="66" charset="0"/>
              </a:rPr>
              <a:t>One paragraph</a:t>
            </a:r>
            <a:r>
              <a:rPr lang="en-US" altLang="zh-CN" sz="1700" dirty="0">
                <a:solidFill>
                  <a:schemeClr val="tx1"/>
                </a:solidFill>
                <a:latin typeface="Comic Sans MS" panose="030F0902030302020204" pitchFamily="66" charset="0"/>
              </a:rPr>
              <a:t> (a little longer maybe – L+)</a:t>
            </a:r>
          </a:p>
        </p:txBody>
      </p:sp>
    </p:spTree>
    <p:extLst>
      <p:ext uri="{BB962C8B-B14F-4D97-AF65-F5344CB8AC3E}">
        <p14:creationId xmlns:p14="http://schemas.microsoft.com/office/powerpoint/2010/main" val="3886672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CA439-3306-92B2-2514-939D42DB93E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EEA406-9B81-B925-3643-5FC1194CB813}"/>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7A803638-9379-2593-86F2-212B99609190}"/>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0CEF915E-5DE6-D3EC-F217-B1204158B0B2}"/>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0029B1BB-E545-BF98-2292-12006511E07F}"/>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DA761CB-091A-8604-7787-1FB51B27BEDB}"/>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D9A33C63-F526-E27B-29E6-E538DCEDC6D1}"/>
              </a:ext>
            </a:extLst>
          </p:cNvPr>
          <p:cNvSpPr/>
          <p:nvPr/>
        </p:nvSpPr>
        <p:spPr>
          <a:xfrm>
            <a:off x="744583" y="1601116"/>
            <a:ext cx="8138160" cy="387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have been done</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are limited in accuracy/efficiency/…</a:t>
            </a:r>
          </a:p>
          <a:p>
            <a:pPr marL="1257300" lvl="2" indent="-342900">
              <a:lnSpc>
                <a:spcPct val="135000"/>
              </a:lnSpc>
              <a:buFont typeface="Wingdings" pitchFamily="2" charset="2"/>
              <a:buChar char="v"/>
            </a:pPr>
            <a:r>
              <a:rPr lang="en-US" altLang="zh-CN" sz="2000" dirty="0">
                <a:solidFill>
                  <a:schemeClr val="tx1"/>
                </a:solidFill>
                <a:latin typeface="Comic Sans MS" panose="030F0902030302020204" pitchFamily="66" charset="0"/>
              </a:rPr>
              <a:t>Introduce what other works are about; what are their limitations and why they are limited</a:t>
            </a:r>
          </a:p>
          <a:p>
            <a:pPr marL="1257300" lvl="2" indent="-342900">
              <a:lnSpc>
                <a:spcPct val="135000"/>
              </a:lnSpc>
              <a:buFont typeface="Wingdings" pitchFamily="2" charset="2"/>
              <a:buChar char="v"/>
            </a:pPr>
            <a:r>
              <a:rPr lang="en-US" altLang="zh-CN" sz="2000" dirty="0">
                <a:solidFill>
                  <a:schemeClr val="tx1"/>
                </a:solidFill>
                <a:latin typeface="Comic Sans MS" panose="030F0902030302020204" pitchFamily="66" charset="0"/>
              </a:rPr>
              <a:t>There might be a lot of prior works. In introduction, you only need to list the very relevant ones</a:t>
            </a:r>
          </a:p>
        </p:txBody>
      </p:sp>
      <p:pic>
        <p:nvPicPr>
          <p:cNvPr id="8" name="Picture 7">
            <a:extLst>
              <a:ext uri="{FF2B5EF4-FFF2-40B4-BE49-F238E27FC236}">
                <a16:creationId xmlns:a16="http://schemas.microsoft.com/office/drawing/2014/main" id="{D9CFD320-A8E6-9462-6E10-7330CE1C9685}"/>
              </a:ext>
            </a:extLst>
          </p:cNvPr>
          <p:cNvPicPr>
            <a:picLocks noChangeAspect="1"/>
          </p:cNvPicPr>
          <p:nvPr/>
        </p:nvPicPr>
        <p:blipFill>
          <a:blip r:embed="rId3"/>
          <a:stretch>
            <a:fillRect/>
          </a:stretch>
        </p:blipFill>
        <p:spPr>
          <a:xfrm>
            <a:off x="903839" y="3859785"/>
            <a:ext cx="7819648" cy="2632825"/>
          </a:xfrm>
          <a:prstGeom prst="rect">
            <a:avLst/>
          </a:prstGeom>
        </p:spPr>
      </p:pic>
      <p:cxnSp>
        <p:nvCxnSpPr>
          <p:cNvPr id="10" name="Straight Connector 9">
            <a:extLst>
              <a:ext uri="{FF2B5EF4-FFF2-40B4-BE49-F238E27FC236}">
                <a16:creationId xmlns:a16="http://schemas.microsoft.com/office/drawing/2014/main" id="{ACEF30E2-0FA9-A6FF-236C-A7FF243499F7}"/>
              </a:ext>
            </a:extLst>
          </p:cNvPr>
          <p:cNvCxnSpPr/>
          <p:nvPr/>
        </p:nvCxnSpPr>
        <p:spPr>
          <a:xfrm>
            <a:off x="8404167" y="5394960"/>
            <a:ext cx="274320"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E2BE6DA-4664-AC6C-6A99-A75097EEDECA}"/>
              </a:ext>
            </a:extLst>
          </p:cNvPr>
          <p:cNvCxnSpPr>
            <a:cxnSpLocks/>
          </p:cNvCxnSpPr>
          <p:nvPr/>
        </p:nvCxnSpPr>
        <p:spPr>
          <a:xfrm>
            <a:off x="903839" y="5611090"/>
            <a:ext cx="7774648"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1BB451C-FB9A-3C92-F9CB-A37D4FEECB6D}"/>
              </a:ext>
            </a:extLst>
          </p:cNvPr>
          <p:cNvCxnSpPr>
            <a:cxnSpLocks/>
          </p:cNvCxnSpPr>
          <p:nvPr/>
        </p:nvCxnSpPr>
        <p:spPr>
          <a:xfrm>
            <a:off x="915587" y="5833180"/>
            <a:ext cx="7774648"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72245B8-E360-BF82-9974-042C96890273}"/>
              </a:ext>
            </a:extLst>
          </p:cNvPr>
          <p:cNvCxnSpPr>
            <a:cxnSpLocks/>
          </p:cNvCxnSpPr>
          <p:nvPr/>
        </p:nvCxnSpPr>
        <p:spPr>
          <a:xfrm>
            <a:off x="932213" y="6049311"/>
            <a:ext cx="7774648"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9EA9FA2-0069-5600-D620-8F05AF4B8224}"/>
              </a:ext>
            </a:extLst>
          </p:cNvPr>
          <p:cNvCxnSpPr>
            <a:cxnSpLocks/>
          </p:cNvCxnSpPr>
          <p:nvPr/>
        </p:nvCxnSpPr>
        <p:spPr>
          <a:xfrm>
            <a:off x="948839" y="6492610"/>
            <a:ext cx="7315200"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83D67BF-92C1-C648-0A49-7B4805049344}"/>
              </a:ext>
            </a:extLst>
          </p:cNvPr>
          <p:cNvCxnSpPr>
            <a:cxnSpLocks/>
          </p:cNvCxnSpPr>
          <p:nvPr/>
        </p:nvCxnSpPr>
        <p:spPr>
          <a:xfrm>
            <a:off x="948839" y="6273246"/>
            <a:ext cx="7774648" cy="0"/>
          </a:xfrm>
          <a:prstGeom prst="line">
            <a:avLst/>
          </a:prstGeom>
          <a:ln>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1527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E4940-AC6A-5D22-129F-AF11DFB3B23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9284FCD-82CB-431D-FC60-D11E9DB99458}"/>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E49BCB86-0B47-5102-D718-4F92E1568F92}"/>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F9BEA33C-635B-CEF6-2892-472A4E869423}"/>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E05DC5CC-49E0-67D5-6E67-E525EC78C53D}"/>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1A233E2B-8F54-2E43-1DBF-4988A251B045}"/>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8A03CE38-7609-04C2-A6C8-5FFA769693B2}"/>
              </a:ext>
            </a:extLst>
          </p:cNvPr>
          <p:cNvSpPr/>
          <p:nvPr/>
        </p:nvSpPr>
        <p:spPr>
          <a:xfrm>
            <a:off x="744583" y="1601116"/>
            <a:ext cx="8138160" cy="3877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have been done</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B, and C are limited in accuracy/efficiency/…</a:t>
            </a:r>
          </a:p>
          <a:p>
            <a:pPr marL="1257300" lvl="2" indent="-342900">
              <a:lnSpc>
                <a:spcPct val="135000"/>
              </a:lnSpc>
              <a:buFont typeface="Wingdings" pitchFamily="2" charset="2"/>
              <a:buChar char="v"/>
            </a:pPr>
            <a:r>
              <a:rPr lang="en-US" altLang="zh-CN" sz="2000" dirty="0">
                <a:solidFill>
                  <a:schemeClr val="tx1"/>
                </a:solidFill>
                <a:latin typeface="Comic Sans MS" panose="030F0902030302020204" pitchFamily="66" charset="0"/>
              </a:rPr>
              <a:t>Introduce what other works are about; what are their limitations and why they are limited</a:t>
            </a:r>
          </a:p>
          <a:p>
            <a:pPr marL="1257300" lvl="2" indent="-342900">
              <a:lnSpc>
                <a:spcPct val="135000"/>
              </a:lnSpc>
              <a:buFont typeface="Wingdings" pitchFamily="2" charset="2"/>
              <a:buChar char="v"/>
            </a:pPr>
            <a:r>
              <a:rPr lang="en-US" altLang="zh-CN" sz="2000" dirty="0">
                <a:solidFill>
                  <a:schemeClr val="tx1"/>
                </a:solidFill>
                <a:latin typeface="Comic Sans MS" panose="030F0902030302020204" pitchFamily="66" charset="0"/>
              </a:rPr>
              <a:t>There might be a lot of prior works. In introduction, you only need to list the very relevant ones</a:t>
            </a:r>
          </a:p>
        </p:txBody>
      </p:sp>
      <p:pic>
        <p:nvPicPr>
          <p:cNvPr id="3" name="Picture 2">
            <a:extLst>
              <a:ext uri="{FF2B5EF4-FFF2-40B4-BE49-F238E27FC236}">
                <a16:creationId xmlns:a16="http://schemas.microsoft.com/office/drawing/2014/main" id="{DB015D67-CBAC-6B2B-B7E0-0D215446E785}"/>
              </a:ext>
            </a:extLst>
          </p:cNvPr>
          <p:cNvPicPr>
            <a:picLocks noChangeAspect="1"/>
          </p:cNvPicPr>
          <p:nvPr/>
        </p:nvPicPr>
        <p:blipFill>
          <a:blip r:embed="rId3"/>
          <a:srcRect l="38139"/>
          <a:stretch/>
        </p:blipFill>
        <p:spPr>
          <a:xfrm>
            <a:off x="165433" y="3772580"/>
            <a:ext cx="3917823" cy="2132369"/>
          </a:xfrm>
          <a:prstGeom prst="rect">
            <a:avLst/>
          </a:prstGeom>
        </p:spPr>
      </p:pic>
      <p:pic>
        <p:nvPicPr>
          <p:cNvPr id="12" name="Picture 11">
            <a:extLst>
              <a:ext uri="{FF2B5EF4-FFF2-40B4-BE49-F238E27FC236}">
                <a16:creationId xmlns:a16="http://schemas.microsoft.com/office/drawing/2014/main" id="{43E5CEDC-457F-3B56-EC14-AAD7C47CB0F4}"/>
              </a:ext>
            </a:extLst>
          </p:cNvPr>
          <p:cNvPicPr>
            <a:picLocks noChangeAspect="1"/>
          </p:cNvPicPr>
          <p:nvPr/>
        </p:nvPicPr>
        <p:blipFill>
          <a:blip r:embed="rId4"/>
          <a:stretch>
            <a:fillRect/>
          </a:stretch>
        </p:blipFill>
        <p:spPr>
          <a:xfrm>
            <a:off x="2847401" y="3792160"/>
            <a:ext cx="6035342" cy="2754842"/>
          </a:xfrm>
          <a:prstGeom prst="rect">
            <a:avLst/>
          </a:prstGeom>
          <a:ln w="28575">
            <a:solidFill>
              <a:schemeClr val="accent5">
                <a:lumMod val="60000"/>
                <a:lumOff val="40000"/>
              </a:schemeClr>
            </a:solidFill>
          </a:ln>
        </p:spPr>
      </p:pic>
      <p:sp>
        <p:nvSpPr>
          <p:cNvPr id="16" name="Rounded Rectangle 15">
            <a:extLst>
              <a:ext uri="{FF2B5EF4-FFF2-40B4-BE49-F238E27FC236}">
                <a16:creationId xmlns:a16="http://schemas.microsoft.com/office/drawing/2014/main" id="{7E5D0C2A-D122-691F-C778-BEC578B04F51}"/>
              </a:ext>
            </a:extLst>
          </p:cNvPr>
          <p:cNvSpPr/>
          <p:nvPr/>
        </p:nvSpPr>
        <p:spPr>
          <a:xfrm>
            <a:off x="414815" y="6025905"/>
            <a:ext cx="2303447" cy="521097"/>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I like adding a figure to highlight the difference between prior works and mine</a:t>
            </a:r>
          </a:p>
        </p:txBody>
      </p:sp>
      <p:cxnSp>
        <p:nvCxnSpPr>
          <p:cNvPr id="18" name="Straight Arrow Connector 17">
            <a:extLst>
              <a:ext uri="{FF2B5EF4-FFF2-40B4-BE49-F238E27FC236}">
                <a16:creationId xmlns:a16="http://schemas.microsoft.com/office/drawing/2014/main" id="{9A3A3E06-CC73-AEDB-E9AF-785BB60A431E}"/>
              </a:ext>
            </a:extLst>
          </p:cNvPr>
          <p:cNvCxnSpPr>
            <a:cxnSpLocks/>
            <a:endCxn id="12" idx="1"/>
          </p:cNvCxnSpPr>
          <p:nvPr/>
        </p:nvCxnSpPr>
        <p:spPr>
          <a:xfrm flipV="1">
            <a:off x="1840631" y="5169581"/>
            <a:ext cx="1006770" cy="168553"/>
          </a:xfrm>
          <a:prstGeom prst="straightConnector1">
            <a:avLst/>
          </a:prstGeom>
          <a:ln w="28575">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2126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34730-7FEE-D845-44FF-F7EB90FD6A3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2C92F39-1826-6537-CD3B-A07A73594A00}"/>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49BAFE70-52A2-D437-DB26-1314286D7C6C}"/>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157E9743-7F66-500C-1C4E-DAC9776055E6}"/>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55BB95B5-780B-9B44-AB00-A0D184DB3D00}"/>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6A553F18-6555-405B-DABA-F98786DE63FC}"/>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6FE975F8-06BC-9131-4AAA-01607CB0EEEE}"/>
              </a:ext>
            </a:extLst>
          </p:cNvPr>
          <p:cNvSpPr/>
          <p:nvPr/>
        </p:nvSpPr>
        <p:spPr>
          <a:xfrm>
            <a:off x="744583" y="1601115"/>
            <a:ext cx="8138160" cy="42199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The inspiration (optional) – I prefer having it in my paper</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Let reviewers know </a:t>
            </a:r>
            <a:r>
              <a:rPr lang="en-US" altLang="zh-CN" sz="1700" dirty="0">
                <a:solidFill>
                  <a:srgbClr val="C00000"/>
                </a:solidFill>
                <a:latin typeface="Comic Sans MS" panose="030F0902030302020204" pitchFamily="66" charset="0"/>
              </a:rPr>
              <a:t>how you get or why you propose the idea D</a:t>
            </a:r>
            <a:r>
              <a:rPr lang="en-US" altLang="zh-CN" sz="1700" dirty="0">
                <a:solidFill>
                  <a:schemeClr val="tx1"/>
                </a:solidFill>
                <a:latin typeface="Comic Sans MS" panose="030F0902030302020204" pitchFamily="66" charset="0"/>
              </a:rPr>
              <a:t>. </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Note, this part is </a:t>
            </a:r>
            <a:r>
              <a:rPr lang="en-US" altLang="zh-CN" sz="1700" dirty="0">
                <a:solidFill>
                  <a:srgbClr val="C00000"/>
                </a:solidFill>
                <a:latin typeface="Comic Sans MS" panose="030F0902030302020204" pitchFamily="66" charset="0"/>
              </a:rPr>
              <a:t>not</a:t>
            </a:r>
            <a:r>
              <a:rPr lang="en-US" altLang="zh-CN" sz="1700" dirty="0">
                <a:solidFill>
                  <a:schemeClr val="tx1"/>
                </a:solidFill>
                <a:latin typeface="Comic Sans MS" panose="030F0902030302020204" pitchFamily="66" charset="0"/>
              </a:rPr>
              <a:t> about the details of D, b, but a </a:t>
            </a:r>
            <a:r>
              <a:rPr lang="en-US" altLang="zh-CN" sz="1700" dirty="0">
                <a:solidFill>
                  <a:srgbClr val="C00000"/>
                </a:solidFill>
                <a:latin typeface="Comic Sans MS" panose="030F0902030302020204" pitchFamily="66" charset="0"/>
              </a:rPr>
              <a:t>transition</a:t>
            </a:r>
            <a:r>
              <a:rPr lang="zh-CN" altLang="en-US" sz="1700" dirty="0">
                <a:solidFill>
                  <a:srgbClr val="C00000"/>
                </a:solidFill>
                <a:latin typeface="Comic Sans MS" panose="030F0902030302020204" pitchFamily="66" charset="0"/>
              </a:rPr>
              <a:t> </a:t>
            </a:r>
            <a:r>
              <a:rPr lang="en-US" altLang="zh-CN" sz="1700" dirty="0">
                <a:solidFill>
                  <a:srgbClr val="C00000"/>
                </a:solidFill>
                <a:latin typeface="Comic Sans MS" panose="030F0902030302020204" pitchFamily="66" charset="0"/>
              </a:rPr>
              <a:t>stage</a:t>
            </a:r>
            <a:r>
              <a:rPr lang="en-US" altLang="zh-CN" sz="1700" dirty="0">
                <a:solidFill>
                  <a:schemeClr val="tx1"/>
                </a:solidFill>
                <a:latin typeface="Comic Sans MS" panose="030F0902030302020204" pitchFamily="66" charset="0"/>
              </a:rPr>
              <a:t> to your proposed work D.</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 </a:t>
            </a:r>
            <a:r>
              <a:rPr lang="en-US" altLang="zh-CN" sz="1700" dirty="0">
                <a:solidFill>
                  <a:srgbClr val="C00000"/>
                </a:solidFill>
                <a:latin typeface="Comic Sans MS" panose="030F0902030302020204" pitchFamily="66" charset="0"/>
              </a:rPr>
              <a:t>One paragraph</a:t>
            </a:r>
            <a:r>
              <a:rPr lang="en-US" altLang="zh-CN" sz="1700" dirty="0">
                <a:solidFill>
                  <a:schemeClr val="tx1"/>
                </a:solidFill>
                <a:latin typeface="Comic Sans MS" panose="030F0902030302020204" pitchFamily="66" charset="0"/>
              </a:rPr>
              <a:t> </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Your proposed D</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Detail the </a:t>
            </a:r>
            <a:r>
              <a:rPr lang="en-US" altLang="zh-CN" sz="1700" dirty="0">
                <a:solidFill>
                  <a:srgbClr val="C00000"/>
                </a:solidFill>
                <a:latin typeface="Comic Sans MS" panose="030F0902030302020204" pitchFamily="66" charset="0"/>
              </a:rPr>
              <a:t>features, keys and advantages</a:t>
            </a:r>
            <a:r>
              <a:rPr lang="en-US" altLang="zh-CN" sz="1700" dirty="0">
                <a:solidFill>
                  <a:schemeClr val="tx1"/>
                </a:solidFill>
                <a:latin typeface="Comic Sans MS" panose="030F0902030302020204" pitchFamily="66" charset="0"/>
              </a:rPr>
              <a:t> of your proposed D</a:t>
            </a:r>
          </a:p>
          <a:p>
            <a:pPr marL="1257300" lvl="2" indent="-342900">
              <a:lnSpc>
                <a:spcPct val="135000"/>
              </a:lnSpc>
              <a:buFont typeface="Wingdings" pitchFamily="2" charset="2"/>
              <a:buChar char="v"/>
            </a:pPr>
            <a:r>
              <a:rPr lang="en-US" altLang="zh-CN" sz="1700" dirty="0">
                <a:solidFill>
                  <a:srgbClr val="C00000"/>
                </a:solidFill>
                <a:latin typeface="Comic Sans MS" panose="030F0902030302020204" pitchFamily="66" charset="0"/>
              </a:rPr>
              <a:t>One paragraph (a little bit longer)</a:t>
            </a:r>
            <a:endParaRPr lang="en-US" altLang="zh-CN" sz="1700" dirty="0">
              <a:solidFill>
                <a:schemeClr val="tx1"/>
              </a:solidFill>
              <a:latin typeface="Comic Sans MS" panose="030F0902030302020204" pitchFamily="66" charset="0"/>
            </a:endParaRPr>
          </a:p>
        </p:txBody>
      </p:sp>
    </p:spTree>
    <p:extLst>
      <p:ext uri="{BB962C8B-B14F-4D97-AF65-F5344CB8AC3E}">
        <p14:creationId xmlns:p14="http://schemas.microsoft.com/office/powerpoint/2010/main" val="544516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3720F-610B-27DA-F60E-1676219DF74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698A4C0-05C6-9D57-37B0-A6A7EBA7A493}"/>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5648A1FC-8D3B-701A-E616-DC95DFDDFE19}"/>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F1620BB6-52A1-F809-CFF0-5FECA2A3E7B1}"/>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What Is The Goal?</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2F0A478A-CC4C-E0B1-0123-1175FEB1D3EC}"/>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2A8AEC33-5750-307E-A6C1-828F56C0DAEE}"/>
              </a:ext>
            </a:extLst>
          </p:cNvPr>
          <p:cNvSpPr/>
          <p:nvPr/>
        </p:nvSpPr>
        <p:spPr>
          <a:xfrm>
            <a:off x="235973" y="1140054"/>
            <a:ext cx="7627867"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Writing paper is to tell reviewers (and readers):</a:t>
            </a:r>
          </a:p>
        </p:txBody>
      </p:sp>
      <p:sp>
        <p:nvSpPr>
          <p:cNvPr id="8" name="Rectangle 7">
            <a:extLst>
              <a:ext uri="{FF2B5EF4-FFF2-40B4-BE49-F238E27FC236}">
                <a16:creationId xmlns:a16="http://schemas.microsoft.com/office/drawing/2014/main" id="{9732BAC7-2F8B-432A-4C56-859CD2716310}"/>
              </a:ext>
            </a:extLst>
          </p:cNvPr>
          <p:cNvSpPr/>
          <p:nvPr/>
        </p:nvSpPr>
        <p:spPr>
          <a:xfrm>
            <a:off x="744583" y="1601118"/>
            <a:ext cx="8138160" cy="427600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Problem X is important </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Previous works A, B, and C have been done</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A, B, and C have their own limitations (e.g., accuracy, efficiency, generality, bias, etc)</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Your proposed work D (to address the above limitations)</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Experimental and/or theoretic analysis of your method</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Comparison with previous works</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Why your method D is better</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Strength and weakness of D</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Future work on D</a:t>
            </a:r>
          </a:p>
        </p:txBody>
      </p:sp>
    </p:spTree>
    <p:extLst>
      <p:ext uri="{BB962C8B-B14F-4D97-AF65-F5344CB8AC3E}">
        <p14:creationId xmlns:p14="http://schemas.microsoft.com/office/powerpoint/2010/main" val="2545042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FB39E-E36E-9BCD-DC5C-E07A627ADE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47E4A8E-3DC9-76D4-949D-8768391AF5B5}"/>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9A51EB55-1454-7665-84C9-60BB113E9CBA}"/>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50A05736-BC82-0574-FE48-D8DE327D6FF0}"/>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8935A9DC-3608-75E6-29AB-32E7E5CD2512}"/>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57D865A8-9351-3C45-ECC6-5D1972F50CF5}"/>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3400CD34-A291-9332-A4C8-708B37A1B5D1}"/>
              </a:ext>
            </a:extLst>
          </p:cNvPr>
          <p:cNvSpPr/>
          <p:nvPr/>
        </p:nvSpPr>
        <p:spPr>
          <a:xfrm>
            <a:off x="744583" y="1535799"/>
            <a:ext cx="8138160" cy="18231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The inspiration (optional) – I prefer having it in my paper</a:t>
            </a:r>
          </a:p>
        </p:txBody>
      </p:sp>
      <p:pic>
        <p:nvPicPr>
          <p:cNvPr id="3" name="Picture 2">
            <a:extLst>
              <a:ext uri="{FF2B5EF4-FFF2-40B4-BE49-F238E27FC236}">
                <a16:creationId xmlns:a16="http://schemas.microsoft.com/office/drawing/2014/main" id="{7748B3F0-F4B6-F288-D86C-15887CAFAEA2}"/>
              </a:ext>
            </a:extLst>
          </p:cNvPr>
          <p:cNvPicPr>
            <a:picLocks noChangeAspect="1"/>
          </p:cNvPicPr>
          <p:nvPr/>
        </p:nvPicPr>
        <p:blipFill>
          <a:blip r:embed="rId3"/>
          <a:stretch>
            <a:fillRect/>
          </a:stretch>
        </p:blipFill>
        <p:spPr>
          <a:xfrm>
            <a:off x="548639" y="3271572"/>
            <a:ext cx="5166360" cy="3335671"/>
          </a:xfrm>
          <a:prstGeom prst="rect">
            <a:avLst/>
          </a:prstGeom>
        </p:spPr>
      </p:pic>
      <p:sp>
        <p:nvSpPr>
          <p:cNvPr id="10" name="Rounded Rectangle 9">
            <a:extLst>
              <a:ext uri="{FF2B5EF4-FFF2-40B4-BE49-F238E27FC236}">
                <a16:creationId xmlns:a16="http://schemas.microsoft.com/office/drawing/2014/main" id="{61AF00F0-BE27-3204-28C2-F8134069E628}"/>
              </a:ext>
            </a:extLst>
          </p:cNvPr>
          <p:cNvSpPr/>
          <p:nvPr/>
        </p:nvSpPr>
        <p:spPr>
          <a:xfrm>
            <a:off x="5901215" y="3496871"/>
            <a:ext cx="2303447" cy="97715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In this inspiration paragraph, I use experiment to tell reviewers a finding, which introduces the following proposed method</a:t>
            </a:r>
          </a:p>
        </p:txBody>
      </p:sp>
    </p:spTree>
    <p:extLst>
      <p:ext uri="{BB962C8B-B14F-4D97-AF65-F5344CB8AC3E}">
        <p14:creationId xmlns:p14="http://schemas.microsoft.com/office/powerpoint/2010/main" val="3231674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0D77D-3A1C-EFBF-B59A-ADEC1E02D7D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0F65E94-18CE-C1F8-E1CD-E13CABBF38F1}"/>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23A05B44-9537-5D77-FE12-C7153FABE540}"/>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D6FE64CA-0C9B-F8D8-3DA6-4C61038193A1}"/>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0068A6D5-356A-9FFD-BA55-399F5AAE75A0}"/>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D2D0624-2722-67B6-F7B4-A5A039225DAC}"/>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254FC98A-61A7-3ED1-5445-4D618483BC46}"/>
              </a:ext>
            </a:extLst>
          </p:cNvPr>
          <p:cNvSpPr/>
          <p:nvPr/>
        </p:nvSpPr>
        <p:spPr>
          <a:xfrm>
            <a:off x="744583" y="1601115"/>
            <a:ext cx="8138160" cy="21308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The inspiration (optional) – I prefer having it in my paper</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Your proposed D</a:t>
            </a:r>
          </a:p>
        </p:txBody>
      </p:sp>
      <p:pic>
        <p:nvPicPr>
          <p:cNvPr id="3" name="Picture 2">
            <a:extLst>
              <a:ext uri="{FF2B5EF4-FFF2-40B4-BE49-F238E27FC236}">
                <a16:creationId xmlns:a16="http://schemas.microsoft.com/office/drawing/2014/main" id="{CB6DD4DF-15CE-3277-4273-9948993FC158}"/>
              </a:ext>
            </a:extLst>
          </p:cNvPr>
          <p:cNvPicPr>
            <a:picLocks noChangeAspect="1"/>
          </p:cNvPicPr>
          <p:nvPr/>
        </p:nvPicPr>
        <p:blipFill>
          <a:blip r:embed="rId3"/>
          <a:stretch>
            <a:fillRect/>
          </a:stretch>
        </p:blipFill>
        <p:spPr>
          <a:xfrm>
            <a:off x="1115962" y="3684686"/>
            <a:ext cx="6912076" cy="2868883"/>
          </a:xfrm>
          <a:prstGeom prst="rect">
            <a:avLst/>
          </a:prstGeom>
        </p:spPr>
      </p:pic>
    </p:spTree>
    <p:extLst>
      <p:ext uri="{BB962C8B-B14F-4D97-AF65-F5344CB8AC3E}">
        <p14:creationId xmlns:p14="http://schemas.microsoft.com/office/powerpoint/2010/main" val="1279147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DF33D-D77B-3A3C-AC9D-118B22E3EFD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08E493-9342-35C7-0010-A5A0DF6406B6}"/>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82D35038-36C9-7C7A-7C52-63481C85CE87}"/>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4CB84AA9-42BF-1711-3795-E20DCB2FD18C}"/>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78F8E33F-2D04-B137-5A4E-B36AE5907B09}"/>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34155B23-AEE3-B597-B54F-DBEA8C8E370E}"/>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B244FD5B-B75D-9F33-8511-4A9ECCCE0FB3}"/>
              </a:ext>
            </a:extLst>
          </p:cNvPr>
          <p:cNvSpPr/>
          <p:nvPr/>
        </p:nvSpPr>
        <p:spPr>
          <a:xfrm>
            <a:off x="744583" y="1601115"/>
            <a:ext cx="8138160" cy="23138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Results</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Your proposed D is superior to other approaches</a:t>
            </a:r>
          </a:p>
          <a:p>
            <a:pPr marL="1257300" lvl="2" indent="-342900">
              <a:lnSpc>
                <a:spcPct val="135000"/>
              </a:lnSpc>
              <a:buFont typeface="Wingdings" pitchFamily="2" charset="2"/>
              <a:buChar char="v"/>
            </a:pPr>
            <a:r>
              <a:rPr lang="en-US" altLang="zh-CN" sz="1700" dirty="0">
                <a:solidFill>
                  <a:srgbClr val="C00000"/>
                </a:solidFill>
                <a:latin typeface="Comic Sans MS" panose="030F0902030302020204" pitchFamily="66" charset="0"/>
              </a:rPr>
              <a:t>One paragraph</a:t>
            </a:r>
            <a:r>
              <a:rPr lang="en-US" altLang="zh-CN" sz="1700" dirty="0">
                <a:solidFill>
                  <a:schemeClr val="tx1"/>
                </a:solidFill>
                <a:latin typeface="Comic Sans MS" panose="030F0902030302020204" pitchFamily="66" charset="0"/>
              </a:rPr>
              <a:t> </a:t>
            </a:r>
          </a:p>
        </p:txBody>
      </p:sp>
      <p:pic>
        <p:nvPicPr>
          <p:cNvPr id="8" name="Picture 7">
            <a:extLst>
              <a:ext uri="{FF2B5EF4-FFF2-40B4-BE49-F238E27FC236}">
                <a16:creationId xmlns:a16="http://schemas.microsoft.com/office/drawing/2014/main" id="{CDECC2B2-E5E1-30E7-CF66-6B5A9CBD4DFB}"/>
              </a:ext>
            </a:extLst>
          </p:cNvPr>
          <p:cNvPicPr>
            <a:picLocks noChangeAspect="1"/>
          </p:cNvPicPr>
          <p:nvPr/>
        </p:nvPicPr>
        <p:blipFill>
          <a:blip r:embed="rId3"/>
          <a:stretch>
            <a:fillRect/>
          </a:stretch>
        </p:blipFill>
        <p:spPr>
          <a:xfrm>
            <a:off x="1366961" y="3934406"/>
            <a:ext cx="6893403" cy="2643707"/>
          </a:xfrm>
          <a:prstGeom prst="rect">
            <a:avLst/>
          </a:prstGeom>
        </p:spPr>
      </p:pic>
    </p:spTree>
    <p:extLst>
      <p:ext uri="{BB962C8B-B14F-4D97-AF65-F5344CB8AC3E}">
        <p14:creationId xmlns:p14="http://schemas.microsoft.com/office/powerpoint/2010/main" val="329442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F7B33-2510-FCF5-037E-1F8F182BC1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E0A6561-BB76-8243-5FE4-1CFBDB8D4A15}"/>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9F3E5C80-BB76-4CAE-2389-0CB8F4ABE6D3}"/>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2CD1D349-D5EF-AFC9-9BF8-EF163A018DC0}"/>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642C3CC1-D46F-341C-CDB0-0A190A347B0C}"/>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61FAE82-2D89-51B9-B30A-5B88394B44DB}"/>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Introduction</a:t>
            </a:r>
          </a:p>
        </p:txBody>
      </p:sp>
      <p:sp>
        <p:nvSpPr>
          <p:cNvPr id="2" name="Rectangle 1">
            <a:extLst>
              <a:ext uri="{FF2B5EF4-FFF2-40B4-BE49-F238E27FC236}">
                <a16:creationId xmlns:a16="http://schemas.microsoft.com/office/drawing/2014/main" id="{91F6C10E-E4D3-DB83-43C2-3572C50051B0}"/>
              </a:ext>
            </a:extLst>
          </p:cNvPr>
          <p:cNvSpPr/>
          <p:nvPr/>
        </p:nvSpPr>
        <p:spPr>
          <a:xfrm>
            <a:off x="744583" y="1601115"/>
            <a:ext cx="8138160" cy="23138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Background and organization of your story</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a:t>
            </a:r>
            <a:r>
              <a:rPr lang="en-US" altLang="zh-CN" sz="2000" dirty="0">
                <a:solidFill>
                  <a:srgbClr val="C00000"/>
                </a:solidFill>
                <a:latin typeface="Comic Sans MS" panose="030F0902030302020204" pitchFamily="66" charset="0"/>
              </a:rPr>
              <a:t>introduction as an expansion of abstract</a:t>
            </a:r>
            <a:r>
              <a:rPr lang="en-US" altLang="zh-CN" sz="2000" dirty="0">
                <a:solidFill>
                  <a:schemeClr val="tx1"/>
                </a:solidFill>
                <a:latin typeface="Comic Sans MS" panose="030F0902030302020204" pitchFamily="66" charset="0"/>
              </a:rPr>
              <a:t> with </a:t>
            </a:r>
            <a:r>
              <a:rPr lang="en-US" altLang="zh-CN" sz="2000" dirty="0">
                <a:solidFill>
                  <a:srgbClr val="3761FF"/>
                </a:solidFill>
                <a:latin typeface="Comic Sans MS" panose="030F0902030302020204" pitchFamily="66" charset="0"/>
              </a:rPr>
              <a:t>additional details </a:t>
            </a:r>
            <a:r>
              <a:rPr lang="en-US" altLang="zh-CN" sz="2000" dirty="0">
                <a:solidFill>
                  <a:schemeClr val="tx1"/>
                </a:solidFill>
                <a:latin typeface="Comic Sans MS" panose="030F0902030302020204" pitchFamily="66" charset="0"/>
              </a:rPr>
              <a:t>and</a:t>
            </a:r>
            <a:r>
              <a:rPr lang="en-US" altLang="zh-CN" sz="2000" dirty="0">
                <a:solidFill>
                  <a:srgbClr val="C00000"/>
                </a:solidFill>
                <a:latin typeface="Comic Sans MS" panose="030F0902030302020204" pitchFamily="66" charset="0"/>
              </a:rPr>
              <a:t> </a:t>
            </a:r>
            <a:r>
              <a:rPr lang="en-US" altLang="zh-CN" sz="2000" dirty="0">
                <a:solidFill>
                  <a:srgbClr val="3761FF"/>
                </a:solidFill>
                <a:latin typeface="Comic Sans MS" panose="030F0902030302020204" pitchFamily="66" charset="0"/>
              </a:rPr>
              <a:t>context</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Summary of contributions</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Highlight your major contributions</a:t>
            </a:r>
          </a:p>
          <a:p>
            <a:pPr marL="1257300" lvl="2" indent="-342900">
              <a:lnSpc>
                <a:spcPct val="135000"/>
              </a:lnSpc>
              <a:buFont typeface="Wingdings" pitchFamily="2" charset="2"/>
              <a:buChar char="v"/>
            </a:pPr>
            <a:r>
              <a:rPr lang="en-US" altLang="zh-CN" sz="1700" dirty="0">
                <a:solidFill>
                  <a:srgbClr val="C00000"/>
                </a:solidFill>
                <a:latin typeface="Comic Sans MS" panose="030F0902030302020204" pitchFamily="66" charset="0"/>
              </a:rPr>
              <a:t>One paragraph</a:t>
            </a:r>
            <a:r>
              <a:rPr lang="en-US" altLang="zh-CN" sz="1700" dirty="0">
                <a:solidFill>
                  <a:schemeClr val="tx1"/>
                </a:solidFill>
                <a:latin typeface="Comic Sans MS" panose="030F0902030302020204" pitchFamily="66" charset="0"/>
              </a:rPr>
              <a:t> </a:t>
            </a:r>
          </a:p>
        </p:txBody>
      </p:sp>
      <p:pic>
        <p:nvPicPr>
          <p:cNvPr id="3" name="Picture 2">
            <a:extLst>
              <a:ext uri="{FF2B5EF4-FFF2-40B4-BE49-F238E27FC236}">
                <a16:creationId xmlns:a16="http://schemas.microsoft.com/office/drawing/2014/main" id="{1BB0B7DE-13A5-E2DB-EA1B-71EEC8B78386}"/>
              </a:ext>
            </a:extLst>
          </p:cNvPr>
          <p:cNvPicPr>
            <a:picLocks noChangeAspect="1"/>
          </p:cNvPicPr>
          <p:nvPr/>
        </p:nvPicPr>
        <p:blipFill>
          <a:blip r:embed="rId4"/>
          <a:stretch>
            <a:fillRect/>
          </a:stretch>
        </p:blipFill>
        <p:spPr>
          <a:xfrm>
            <a:off x="1009649" y="4013291"/>
            <a:ext cx="7124700" cy="1282700"/>
          </a:xfrm>
          <a:prstGeom prst="rect">
            <a:avLst/>
          </a:prstGeom>
        </p:spPr>
      </p:pic>
      <p:sp>
        <p:nvSpPr>
          <p:cNvPr id="10" name="Rounded Rectangle 9">
            <a:extLst>
              <a:ext uri="{FF2B5EF4-FFF2-40B4-BE49-F238E27FC236}">
                <a16:creationId xmlns:a16="http://schemas.microsoft.com/office/drawing/2014/main" id="{20F729A1-E861-576F-68A7-80D95DF29BEF}"/>
              </a:ext>
            </a:extLst>
          </p:cNvPr>
          <p:cNvSpPr/>
          <p:nvPr/>
        </p:nvSpPr>
        <p:spPr>
          <a:xfrm>
            <a:off x="1049951" y="5394325"/>
            <a:ext cx="7044096" cy="736734"/>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b="1" dirty="0">
                <a:solidFill>
                  <a:srgbClr val="7030A0"/>
                </a:solidFill>
                <a:latin typeface="Comic Sans MS" panose="030F0902030302020204" pitchFamily="66" charset="0"/>
              </a:rPr>
              <a:t>Note: </a:t>
            </a:r>
            <a:r>
              <a:rPr lang="en-US" sz="1500" dirty="0">
                <a:solidFill>
                  <a:srgbClr val="7030A0"/>
                </a:solidFill>
                <a:latin typeface="Comic Sans MS" panose="030F0902030302020204" pitchFamily="66" charset="0"/>
              </a:rPr>
              <a:t>Introduction is as important as abstract. You need to spend a lot of time on this part.</a:t>
            </a:r>
          </a:p>
        </p:txBody>
      </p:sp>
    </p:spTree>
    <p:extLst>
      <p:ext uri="{BB962C8B-B14F-4D97-AF65-F5344CB8AC3E}">
        <p14:creationId xmlns:p14="http://schemas.microsoft.com/office/powerpoint/2010/main" val="506990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2F163-B7EA-BC35-9617-071A2932AC8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21AB42-1097-C21C-CDF6-246F7AF1CF26}"/>
              </a:ext>
            </a:extLst>
          </p:cNvPr>
          <p:cNvPicPr>
            <a:picLocks noChangeAspect="1"/>
          </p:cNvPicPr>
          <p:nvPr/>
        </p:nvPicPr>
        <p:blipFill>
          <a:blip r:embed="rId3"/>
          <a:stretch>
            <a:fillRect/>
          </a:stretch>
        </p:blipFill>
        <p:spPr>
          <a:xfrm>
            <a:off x="235973" y="4359172"/>
            <a:ext cx="5340673" cy="2262607"/>
          </a:xfrm>
          <a:prstGeom prst="rect">
            <a:avLst/>
          </a:prstGeom>
        </p:spPr>
      </p:pic>
      <p:pic>
        <p:nvPicPr>
          <p:cNvPr id="4" name="Picture 3">
            <a:extLst>
              <a:ext uri="{FF2B5EF4-FFF2-40B4-BE49-F238E27FC236}">
                <a16:creationId xmlns:a16="http://schemas.microsoft.com/office/drawing/2014/main" id="{E7E49AD9-413D-E3A1-BC0E-7052A630BCEA}"/>
              </a:ext>
            </a:extLst>
          </p:cNvPr>
          <p:cNvPicPr>
            <a:picLocks noChangeAspect="1"/>
          </p:cNvPicPr>
          <p:nvPr/>
        </p:nvPicPr>
        <p:blipFill>
          <a:blip r:embed="rId4"/>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30030DF-EE33-7C74-EB10-0F807F29F671}"/>
              </a:ext>
            </a:extLst>
          </p:cNvPr>
          <p:cNvPicPr>
            <a:picLocks noChangeAspect="1"/>
          </p:cNvPicPr>
          <p:nvPr/>
        </p:nvPicPr>
        <p:blipFill>
          <a:blip r:embed="rId4"/>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EDDA288B-D3CC-81AC-2433-0BA36654314E}"/>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71680AD9-4966-BD42-0787-E992F3A4BE9E}"/>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4E82332-AD00-AC14-C9F9-185E9F132D5E}"/>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Related Work</a:t>
            </a:r>
          </a:p>
        </p:txBody>
      </p:sp>
      <p:sp>
        <p:nvSpPr>
          <p:cNvPr id="2" name="Rectangle 1">
            <a:extLst>
              <a:ext uri="{FF2B5EF4-FFF2-40B4-BE49-F238E27FC236}">
                <a16:creationId xmlns:a16="http://schemas.microsoft.com/office/drawing/2014/main" id="{1C3B6FEB-40C2-0F97-6FB7-D435FEBD178B}"/>
              </a:ext>
            </a:extLst>
          </p:cNvPr>
          <p:cNvSpPr/>
          <p:nvPr/>
        </p:nvSpPr>
        <p:spPr>
          <a:xfrm>
            <a:off x="744583" y="1601117"/>
            <a:ext cx="8138160" cy="27809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Introduce </a:t>
            </a:r>
            <a:r>
              <a:rPr lang="en-US" sz="2000" dirty="0">
                <a:solidFill>
                  <a:srgbClr val="C00000"/>
                </a:solidFill>
                <a:latin typeface="Comic Sans MS" panose="030F0902030302020204" pitchFamily="66" charset="0"/>
              </a:rPr>
              <a:t>relevant works </a:t>
            </a:r>
            <a:r>
              <a:rPr lang="en-US" sz="2000" dirty="0">
                <a:solidFill>
                  <a:schemeClr val="tx1"/>
                </a:solidFill>
                <a:latin typeface="Comic Sans MS" panose="030F0902030302020204" pitchFamily="66" charset="0"/>
              </a:rPr>
              <a:t>and illustrate your </a:t>
            </a:r>
            <a:r>
              <a:rPr lang="en-US" sz="2000" dirty="0">
                <a:solidFill>
                  <a:srgbClr val="C00000"/>
                </a:solidFill>
                <a:latin typeface="Comic Sans MS" panose="030F0902030302020204" pitchFamily="66" charset="0"/>
              </a:rPr>
              <a:t>uniqueness and difference</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Categorization of previous works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Discuss the strength and weakness of each type of methods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Highlight your different in the end</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3-4 paragraphs (each paragraph discuss one line of works)</a:t>
            </a:r>
          </a:p>
        </p:txBody>
      </p:sp>
      <p:sp>
        <p:nvSpPr>
          <p:cNvPr id="8" name="Rounded Rectangle 7">
            <a:extLst>
              <a:ext uri="{FF2B5EF4-FFF2-40B4-BE49-F238E27FC236}">
                <a16:creationId xmlns:a16="http://schemas.microsoft.com/office/drawing/2014/main" id="{6F64C21E-142B-6F55-6D43-F74E57BAC6DA}"/>
              </a:ext>
            </a:extLst>
          </p:cNvPr>
          <p:cNvSpPr/>
          <p:nvPr/>
        </p:nvSpPr>
        <p:spPr>
          <a:xfrm>
            <a:off x="5576646" y="5507432"/>
            <a:ext cx="2438917" cy="1083586"/>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I like adding a part to emphasize the difference between other works and mine. This helps reinforce the advantage and uniqueness of your method.</a:t>
            </a:r>
          </a:p>
        </p:txBody>
      </p:sp>
      <p:sp>
        <p:nvSpPr>
          <p:cNvPr id="10" name="Rectangle 9">
            <a:extLst>
              <a:ext uri="{FF2B5EF4-FFF2-40B4-BE49-F238E27FC236}">
                <a16:creationId xmlns:a16="http://schemas.microsoft.com/office/drawing/2014/main" id="{1276B80D-96D0-7457-2092-8A589D72795E}"/>
              </a:ext>
            </a:extLst>
          </p:cNvPr>
          <p:cNvSpPr/>
          <p:nvPr/>
        </p:nvSpPr>
        <p:spPr>
          <a:xfrm>
            <a:off x="3931919" y="5813451"/>
            <a:ext cx="1584959" cy="198120"/>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882D82-A86B-2AA7-9957-669B7A865DD1}"/>
              </a:ext>
            </a:extLst>
          </p:cNvPr>
          <p:cNvSpPr/>
          <p:nvPr/>
        </p:nvSpPr>
        <p:spPr>
          <a:xfrm>
            <a:off x="235972" y="6008750"/>
            <a:ext cx="5280907" cy="609852"/>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D08857E1-4071-9E0C-7C14-3D239FE87A18}"/>
              </a:ext>
            </a:extLst>
          </p:cNvPr>
          <p:cNvSpPr/>
          <p:nvPr/>
        </p:nvSpPr>
        <p:spPr>
          <a:xfrm>
            <a:off x="5576645" y="4467392"/>
            <a:ext cx="2438917" cy="332384"/>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Example of one of paragraphs</a:t>
            </a:r>
          </a:p>
        </p:txBody>
      </p:sp>
    </p:spTree>
    <p:extLst>
      <p:ext uri="{BB962C8B-B14F-4D97-AF65-F5344CB8AC3E}">
        <p14:creationId xmlns:p14="http://schemas.microsoft.com/office/powerpoint/2010/main" val="4173252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DF186-D085-5232-6DE9-61CCF1ADF2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AF3B348-B56B-4F2A-DFD2-CE86D5C0AF18}"/>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1DE606FF-FFDF-82D1-52D0-BF6A55B2B60D}"/>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94BEE370-2041-46DB-A4C2-246A6D4688CA}"/>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FEC9891E-D76C-309F-AF56-22496983813D}"/>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D978E333-3B51-BE87-C1A0-91555DA54347}"/>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Your Methodology</a:t>
            </a:r>
          </a:p>
        </p:txBody>
      </p:sp>
      <p:sp>
        <p:nvSpPr>
          <p:cNvPr id="2" name="Rectangle 1">
            <a:extLst>
              <a:ext uri="{FF2B5EF4-FFF2-40B4-BE49-F238E27FC236}">
                <a16:creationId xmlns:a16="http://schemas.microsoft.com/office/drawing/2014/main" id="{646682FA-3B1A-3EA4-2F43-2739DB0C0C5E}"/>
              </a:ext>
            </a:extLst>
          </p:cNvPr>
          <p:cNvSpPr/>
          <p:nvPr/>
        </p:nvSpPr>
        <p:spPr>
          <a:xfrm>
            <a:off x="744583" y="1601117"/>
            <a:ext cx="8203474" cy="45047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Introduce </a:t>
            </a:r>
            <a:r>
              <a:rPr lang="en-US" sz="2000" dirty="0">
                <a:solidFill>
                  <a:srgbClr val="C00000"/>
                </a:solidFill>
                <a:latin typeface="Comic Sans MS" panose="030F0902030302020204" pitchFamily="66" charset="0"/>
              </a:rPr>
              <a:t>your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There is no single, set style. My style is usually as follows: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An </a:t>
            </a:r>
            <a:r>
              <a:rPr lang="en-US" altLang="zh-CN" sz="2000" dirty="0">
                <a:solidFill>
                  <a:srgbClr val="C00000"/>
                </a:solidFill>
                <a:latin typeface="Comic Sans MS" panose="030F0902030302020204" pitchFamily="66" charset="0"/>
              </a:rPr>
              <a:t>overview paragraph</a:t>
            </a:r>
            <a:r>
              <a:rPr lang="en-US" altLang="zh-CN" sz="2000" dirty="0">
                <a:solidFill>
                  <a:schemeClr val="tx1"/>
                </a:solidFill>
                <a:latin typeface="Comic Sans MS" panose="030F0902030302020204" pitchFamily="66" charset="0"/>
              </a:rPr>
              <a:t> introducing the pipeline (corresponding to an overview figure) – one paragraph</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Main part – </a:t>
            </a:r>
            <a:r>
              <a:rPr lang="en-US" altLang="zh-CN" sz="2000" dirty="0">
                <a:solidFill>
                  <a:srgbClr val="3761FF"/>
                </a:solidFill>
                <a:latin typeface="Comic Sans MS" panose="030F0902030302020204" pitchFamily="66" charset="0"/>
              </a:rPr>
              <a:t>strategy 1</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First </a:t>
            </a:r>
            <a:r>
              <a:rPr lang="en-US" altLang="zh-CN" sz="1700" dirty="0">
                <a:solidFill>
                  <a:srgbClr val="C00000"/>
                </a:solidFill>
                <a:latin typeface="Comic Sans MS" panose="030F0902030302020204" pitchFamily="66" charset="0"/>
              </a:rPr>
              <a:t>introducing the overall framework</a:t>
            </a:r>
            <a:r>
              <a:rPr lang="en-US" altLang="zh-CN" sz="1700" dirty="0">
                <a:solidFill>
                  <a:schemeClr val="tx1"/>
                </a:solidFill>
                <a:latin typeface="Comic Sans MS" panose="030F0902030302020204" pitchFamily="66" charset="0"/>
              </a:rPr>
              <a:t> (could be one subsection, or multiple subsections – depending on your specific method), where your proposed modules (give them cool names) are leveraged</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Then </a:t>
            </a:r>
            <a:r>
              <a:rPr lang="en-US" altLang="zh-CN" sz="1700" dirty="0">
                <a:solidFill>
                  <a:srgbClr val="C00000"/>
                </a:solidFill>
                <a:latin typeface="Comic Sans MS" panose="030F0902030302020204" pitchFamily="66" charset="0"/>
              </a:rPr>
              <a:t>detail the proposed modules separately</a:t>
            </a:r>
            <a:r>
              <a:rPr lang="en-US" altLang="zh-CN" sz="1700" dirty="0">
                <a:solidFill>
                  <a:schemeClr val="tx1"/>
                </a:solidFill>
                <a:latin typeface="Comic Sans MS" panose="030F0902030302020204" pitchFamily="66" charset="0"/>
              </a:rPr>
              <a:t> after the framework</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Sometimes you may want to add a </a:t>
            </a:r>
            <a:r>
              <a:rPr lang="en-US" altLang="zh-CN" sz="1700" dirty="0">
                <a:solidFill>
                  <a:srgbClr val="C00000"/>
                </a:solidFill>
                <a:latin typeface="Comic Sans MS" panose="030F0902030302020204" pitchFamily="66" charset="0"/>
              </a:rPr>
              <a:t>training objective</a:t>
            </a:r>
            <a:r>
              <a:rPr lang="en-US" altLang="zh-CN" sz="1700" dirty="0">
                <a:solidFill>
                  <a:schemeClr val="tx1"/>
                </a:solidFill>
                <a:latin typeface="Comic Sans MS" panose="030F0902030302020204" pitchFamily="66" charset="0"/>
              </a:rPr>
              <a:t> (loss function) of your framework (this part can be put in supplementary if space is limited)</a:t>
            </a:r>
          </a:p>
        </p:txBody>
      </p:sp>
    </p:spTree>
    <p:extLst>
      <p:ext uri="{BB962C8B-B14F-4D97-AF65-F5344CB8AC3E}">
        <p14:creationId xmlns:p14="http://schemas.microsoft.com/office/powerpoint/2010/main" val="331102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5B28B-A620-368C-9C74-07A6A904F5D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83E9C83-9070-A9CE-2E9E-8B4FAE7E7A69}"/>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BD5B54AA-21D9-7395-A552-F9151000DB4E}"/>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B1FBFFEC-4DAC-B434-6234-F9F601261276}"/>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C7313D66-CB09-0FB7-AC0E-5128D0D20AFB}"/>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CC883F0E-DAC7-4B00-D5E2-846EA845E693}"/>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Your Methodology</a:t>
            </a:r>
          </a:p>
        </p:txBody>
      </p:sp>
      <p:sp>
        <p:nvSpPr>
          <p:cNvPr id="2" name="Rectangle 1">
            <a:extLst>
              <a:ext uri="{FF2B5EF4-FFF2-40B4-BE49-F238E27FC236}">
                <a16:creationId xmlns:a16="http://schemas.microsoft.com/office/drawing/2014/main" id="{0F8D3C22-E425-C4E5-36F3-4D41B5D7A4CB}"/>
              </a:ext>
            </a:extLst>
          </p:cNvPr>
          <p:cNvSpPr/>
          <p:nvPr/>
        </p:nvSpPr>
        <p:spPr>
          <a:xfrm>
            <a:off x="744583" y="1601117"/>
            <a:ext cx="8203474" cy="38199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Introduce </a:t>
            </a:r>
            <a:r>
              <a:rPr lang="en-US" sz="2000" dirty="0">
                <a:solidFill>
                  <a:srgbClr val="C00000"/>
                </a:solidFill>
                <a:latin typeface="Comic Sans MS" panose="030F0902030302020204" pitchFamily="66" charset="0"/>
              </a:rPr>
              <a:t>your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There is no single, set style. My style is usually as follows: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An </a:t>
            </a:r>
            <a:r>
              <a:rPr lang="en-US" altLang="zh-CN" sz="2000" dirty="0">
                <a:solidFill>
                  <a:srgbClr val="C00000"/>
                </a:solidFill>
                <a:latin typeface="Comic Sans MS" panose="030F0902030302020204" pitchFamily="66" charset="0"/>
              </a:rPr>
              <a:t>overview paragraph</a:t>
            </a:r>
            <a:r>
              <a:rPr lang="en-US" altLang="zh-CN" sz="2000" dirty="0">
                <a:solidFill>
                  <a:schemeClr val="tx1"/>
                </a:solidFill>
                <a:latin typeface="Comic Sans MS" panose="030F0902030302020204" pitchFamily="66" charset="0"/>
              </a:rPr>
              <a:t> introducing the pipeline (corresponding to an overview figure) – one paragraph</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Main part – </a:t>
            </a:r>
            <a:r>
              <a:rPr lang="en-US" altLang="zh-CN" sz="2000" dirty="0">
                <a:solidFill>
                  <a:srgbClr val="3761FF"/>
                </a:solidFill>
                <a:latin typeface="Comic Sans MS" panose="030F0902030302020204" pitchFamily="66" charset="0"/>
              </a:rPr>
              <a:t>strategy 2</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Based on the logic of your proposed method, </a:t>
            </a:r>
            <a:r>
              <a:rPr lang="en-US" altLang="zh-CN" sz="1700" dirty="0">
                <a:solidFill>
                  <a:srgbClr val="C00000"/>
                </a:solidFill>
                <a:latin typeface="Comic Sans MS" panose="030F0902030302020204" pitchFamily="66" charset="0"/>
              </a:rPr>
              <a:t>sequentially introducing each of the component</a:t>
            </a:r>
          </a:p>
          <a:p>
            <a:pPr marL="1257300" lvl="2" indent="-342900">
              <a:lnSpc>
                <a:spcPct val="135000"/>
              </a:lnSpc>
              <a:buFont typeface="Wingdings" pitchFamily="2" charset="2"/>
              <a:buChar char="v"/>
            </a:pPr>
            <a:r>
              <a:rPr lang="en-US" altLang="zh-CN" sz="1700" dirty="0">
                <a:solidFill>
                  <a:schemeClr val="tx1"/>
                </a:solidFill>
                <a:latin typeface="Comic Sans MS" panose="030F0902030302020204" pitchFamily="66" charset="0"/>
              </a:rPr>
              <a:t>Sometimes you may want to add a </a:t>
            </a:r>
            <a:r>
              <a:rPr lang="en-US" altLang="zh-CN" sz="1700" dirty="0">
                <a:solidFill>
                  <a:srgbClr val="C00000"/>
                </a:solidFill>
                <a:latin typeface="Comic Sans MS" panose="030F0902030302020204" pitchFamily="66" charset="0"/>
              </a:rPr>
              <a:t>training objective</a:t>
            </a:r>
            <a:r>
              <a:rPr lang="en-US" altLang="zh-CN" sz="1700" dirty="0">
                <a:solidFill>
                  <a:schemeClr val="tx1"/>
                </a:solidFill>
                <a:latin typeface="Comic Sans MS" panose="030F0902030302020204" pitchFamily="66" charset="0"/>
              </a:rPr>
              <a:t> (loss function) of your framework (this part can be put in supplementary if space is limited)</a:t>
            </a:r>
          </a:p>
        </p:txBody>
      </p:sp>
      <p:sp>
        <p:nvSpPr>
          <p:cNvPr id="3" name="Rounded Rectangle 2">
            <a:extLst>
              <a:ext uri="{FF2B5EF4-FFF2-40B4-BE49-F238E27FC236}">
                <a16:creationId xmlns:a16="http://schemas.microsoft.com/office/drawing/2014/main" id="{D1120D05-8115-EAF7-42A8-C547FF89DF4C}"/>
              </a:ext>
            </a:extLst>
          </p:cNvPr>
          <p:cNvSpPr/>
          <p:nvPr/>
        </p:nvSpPr>
        <p:spPr>
          <a:xfrm>
            <a:off x="1588720" y="5573672"/>
            <a:ext cx="6294038" cy="701004"/>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400" dirty="0">
                <a:solidFill>
                  <a:schemeClr val="accent5">
                    <a:lumMod val="60000"/>
                    <a:lumOff val="40000"/>
                  </a:schemeClr>
                </a:solidFill>
                <a:latin typeface="Comic Sans MS" panose="030F0902030302020204" pitchFamily="66" charset="0"/>
              </a:rPr>
              <a:t>The adoption of strategy 1 or 2 depends the specific methodology. The important thing is to </a:t>
            </a:r>
            <a:r>
              <a:rPr lang="en-US" sz="1400" b="1" dirty="0">
                <a:solidFill>
                  <a:schemeClr val="accent5">
                    <a:lumMod val="60000"/>
                    <a:lumOff val="40000"/>
                  </a:schemeClr>
                </a:solidFill>
                <a:latin typeface="Comic Sans MS" panose="030F0902030302020204" pitchFamily="66" charset="0"/>
              </a:rPr>
              <a:t>make your method clear to reviewers and readers</a:t>
            </a:r>
            <a:r>
              <a:rPr lang="en-US" sz="1400" dirty="0">
                <a:solidFill>
                  <a:schemeClr val="accent5">
                    <a:lumMod val="60000"/>
                    <a:lumOff val="40000"/>
                  </a:schemeClr>
                </a:solidFill>
                <a:latin typeface="Comic Sans MS" panose="030F0902030302020204" pitchFamily="66" charset="0"/>
              </a:rPr>
              <a:t>.</a:t>
            </a:r>
          </a:p>
        </p:txBody>
      </p:sp>
    </p:spTree>
    <p:extLst>
      <p:ext uri="{BB962C8B-B14F-4D97-AF65-F5344CB8AC3E}">
        <p14:creationId xmlns:p14="http://schemas.microsoft.com/office/powerpoint/2010/main" val="410438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67386-A836-44F6-AA39-136F55D4079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E4046A9-6B49-8560-613F-890CA3997AC0}"/>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64B9845B-48FA-C132-5C42-4CAB1BD531D9}"/>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63F6C665-FDD4-2D7F-AF4B-2B14F5F65385}"/>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E2856B5F-7471-F9E0-2168-02D5015AE1C5}"/>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DF4A294-B09E-27C2-E274-7AFF33EF19CD}"/>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Your Methodology</a:t>
            </a:r>
          </a:p>
        </p:txBody>
      </p:sp>
      <p:sp>
        <p:nvSpPr>
          <p:cNvPr id="2" name="Rectangle 1">
            <a:extLst>
              <a:ext uri="{FF2B5EF4-FFF2-40B4-BE49-F238E27FC236}">
                <a16:creationId xmlns:a16="http://schemas.microsoft.com/office/drawing/2014/main" id="{DFE2750C-3230-44C7-9780-60CD6B78409A}"/>
              </a:ext>
            </a:extLst>
          </p:cNvPr>
          <p:cNvSpPr/>
          <p:nvPr/>
        </p:nvSpPr>
        <p:spPr>
          <a:xfrm>
            <a:off x="744583" y="1601117"/>
            <a:ext cx="8203474" cy="10066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Introduce </a:t>
            </a:r>
            <a:r>
              <a:rPr lang="en-US" sz="2000" dirty="0">
                <a:solidFill>
                  <a:srgbClr val="C00000"/>
                </a:solidFill>
                <a:latin typeface="Comic Sans MS" panose="030F0902030302020204" pitchFamily="66" charset="0"/>
              </a:rPr>
              <a:t>your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There is no single, set style. My style is usually as follows:</a:t>
            </a:r>
          </a:p>
        </p:txBody>
      </p:sp>
      <p:pic>
        <p:nvPicPr>
          <p:cNvPr id="10" name="Picture 9">
            <a:extLst>
              <a:ext uri="{FF2B5EF4-FFF2-40B4-BE49-F238E27FC236}">
                <a16:creationId xmlns:a16="http://schemas.microsoft.com/office/drawing/2014/main" id="{98F8F966-E48D-A5FF-90A0-1FD58C5E98C3}"/>
              </a:ext>
            </a:extLst>
          </p:cNvPr>
          <p:cNvPicPr>
            <a:picLocks noChangeAspect="1"/>
          </p:cNvPicPr>
          <p:nvPr/>
        </p:nvPicPr>
        <p:blipFill>
          <a:blip r:embed="rId4"/>
          <a:stretch>
            <a:fillRect/>
          </a:stretch>
        </p:blipFill>
        <p:spPr>
          <a:xfrm>
            <a:off x="244596" y="3017318"/>
            <a:ext cx="5568502" cy="1345602"/>
          </a:xfrm>
          <a:prstGeom prst="rect">
            <a:avLst/>
          </a:prstGeom>
        </p:spPr>
      </p:pic>
      <p:pic>
        <p:nvPicPr>
          <p:cNvPr id="16" name="Picture 15">
            <a:extLst>
              <a:ext uri="{FF2B5EF4-FFF2-40B4-BE49-F238E27FC236}">
                <a16:creationId xmlns:a16="http://schemas.microsoft.com/office/drawing/2014/main" id="{C581E95A-243D-CF64-F518-7AF2CFC976E9}"/>
              </a:ext>
            </a:extLst>
          </p:cNvPr>
          <p:cNvPicPr>
            <a:picLocks noChangeAspect="1"/>
          </p:cNvPicPr>
          <p:nvPr/>
        </p:nvPicPr>
        <p:blipFill>
          <a:blip r:embed="rId5"/>
          <a:stretch>
            <a:fillRect/>
          </a:stretch>
        </p:blipFill>
        <p:spPr>
          <a:xfrm>
            <a:off x="235973" y="4531888"/>
            <a:ext cx="1945471" cy="180974"/>
          </a:xfrm>
          <a:prstGeom prst="rect">
            <a:avLst/>
          </a:prstGeom>
        </p:spPr>
      </p:pic>
      <p:pic>
        <p:nvPicPr>
          <p:cNvPr id="17" name="Picture 16">
            <a:extLst>
              <a:ext uri="{FF2B5EF4-FFF2-40B4-BE49-F238E27FC236}">
                <a16:creationId xmlns:a16="http://schemas.microsoft.com/office/drawing/2014/main" id="{037B9E48-8B8B-221F-D29A-9E202762004C}"/>
              </a:ext>
            </a:extLst>
          </p:cNvPr>
          <p:cNvPicPr>
            <a:picLocks noChangeAspect="1"/>
          </p:cNvPicPr>
          <p:nvPr/>
        </p:nvPicPr>
        <p:blipFill>
          <a:blip r:embed="rId6"/>
          <a:stretch>
            <a:fillRect/>
          </a:stretch>
        </p:blipFill>
        <p:spPr>
          <a:xfrm>
            <a:off x="235973" y="4835570"/>
            <a:ext cx="3121805" cy="165893"/>
          </a:xfrm>
          <a:prstGeom prst="rect">
            <a:avLst/>
          </a:prstGeom>
        </p:spPr>
      </p:pic>
      <p:pic>
        <p:nvPicPr>
          <p:cNvPr id="18" name="Picture 17">
            <a:extLst>
              <a:ext uri="{FF2B5EF4-FFF2-40B4-BE49-F238E27FC236}">
                <a16:creationId xmlns:a16="http://schemas.microsoft.com/office/drawing/2014/main" id="{76098CDB-331E-8B02-2CEC-F76378BFCC2A}"/>
              </a:ext>
            </a:extLst>
          </p:cNvPr>
          <p:cNvPicPr>
            <a:picLocks noChangeAspect="1"/>
          </p:cNvPicPr>
          <p:nvPr/>
        </p:nvPicPr>
        <p:blipFill>
          <a:blip r:embed="rId7"/>
          <a:stretch>
            <a:fillRect/>
          </a:stretch>
        </p:blipFill>
        <p:spPr>
          <a:xfrm>
            <a:off x="237073" y="5124171"/>
            <a:ext cx="3378185" cy="165893"/>
          </a:xfrm>
          <a:prstGeom prst="rect">
            <a:avLst/>
          </a:prstGeom>
        </p:spPr>
      </p:pic>
      <p:pic>
        <p:nvPicPr>
          <p:cNvPr id="19" name="Picture 18">
            <a:extLst>
              <a:ext uri="{FF2B5EF4-FFF2-40B4-BE49-F238E27FC236}">
                <a16:creationId xmlns:a16="http://schemas.microsoft.com/office/drawing/2014/main" id="{657EF2F7-1B65-2D09-A42A-440CC7A73F59}"/>
              </a:ext>
            </a:extLst>
          </p:cNvPr>
          <p:cNvPicPr>
            <a:picLocks noChangeAspect="1"/>
          </p:cNvPicPr>
          <p:nvPr/>
        </p:nvPicPr>
        <p:blipFill>
          <a:blip r:embed="rId8"/>
          <a:stretch>
            <a:fillRect/>
          </a:stretch>
        </p:blipFill>
        <p:spPr>
          <a:xfrm>
            <a:off x="235973" y="5383226"/>
            <a:ext cx="3483753" cy="165893"/>
          </a:xfrm>
          <a:prstGeom prst="rect">
            <a:avLst/>
          </a:prstGeom>
        </p:spPr>
      </p:pic>
      <p:pic>
        <p:nvPicPr>
          <p:cNvPr id="20" name="Picture 19">
            <a:extLst>
              <a:ext uri="{FF2B5EF4-FFF2-40B4-BE49-F238E27FC236}">
                <a16:creationId xmlns:a16="http://schemas.microsoft.com/office/drawing/2014/main" id="{F1667711-9450-AC17-E7F5-4E2E811E1EE0}"/>
              </a:ext>
            </a:extLst>
          </p:cNvPr>
          <p:cNvPicPr>
            <a:picLocks noChangeAspect="1"/>
          </p:cNvPicPr>
          <p:nvPr/>
        </p:nvPicPr>
        <p:blipFill>
          <a:blip r:embed="rId9"/>
          <a:stretch>
            <a:fillRect/>
          </a:stretch>
        </p:blipFill>
        <p:spPr>
          <a:xfrm>
            <a:off x="235973" y="5640097"/>
            <a:ext cx="1296980" cy="180974"/>
          </a:xfrm>
          <a:prstGeom prst="rect">
            <a:avLst/>
          </a:prstGeom>
        </p:spPr>
      </p:pic>
      <p:pic>
        <p:nvPicPr>
          <p:cNvPr id="21" name="Picture 20">
            <a:extLst>
              <a:ext uri="{FF2B5EF4-FFF2-40B4-BE49-F238E27FC236}">
                <a16:creationId xmlns:a16="http://schemas.microsoft.com/office/drawing/2014/main" id="{DBF34751-3731-9DCE-2187-F29579EA5A2A}"/>
              </a:ext>
            </a:extLst>
          </p:cNvPr>
          <p:cNvPicPr>
            <a:picLocks noChangeAspect="1"/>
          </p:cNvPicPr>
          <p:nvPr/>
        </p:nvPicPr>
        <p:blipFill>
          <a:blip r:embed="rId10"/>
          <a:stretch>
            <a:fillRect/>
          </a:stretch>
        </p:blipFill>
        <p:spPr>
          <a:xfrm>
            <a:off x="3362103" y="2586536"/>
            <a:ext cx="5457470" cy="2390558"/>
          </a:xfrm>
          <a:prstGeom prst="rect">
            <a:avLst/>
          </a:prstGeom>
        </p:spPr>
      </p:pic>
      <p:sp>
        <p:nvSpPr>
          <p:cNvPr id="22" name="Rounded Rectangle 21">
            <a:extLst>
              <a:ext uri="{FF2B5EF4-FFF2-40B4-BE49-F238E27FC236}">
                <a16:creationId xmlns:a16="http://schemas.microsoft.com/office/drawing/2014/main" id="{55D9F933-9209-737E-9AA7-220870DB574B}"/>
              </a:ext>
            </a:extLst>
          </p:cNvPr>
          <p:cNvSpPr/>
          <p:nvPr/>
        </p:nvSpPr>
        <p:spPr>
          <a:xfrm>
            <a:off x="6326260" y="5016744"/>
            <a:ext cx="2438917" cy="479032"/>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Strategy 2: sequentially introducing each component</a:t>
            </a:r>
          </a:p>
        </p:txBody>
      </p:sp>
    </p:spTree>
    <p:extLst>
      <p:ext uri="{BB962C8B-B14F-4D97-AF65-F5344CB8AC3E}">
        <p14:creationId xmlns:p14="http://schemas.microsoft.com/office/powerpoint/2010/main" val="2120743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A5861-61AB-436D-02D9-7DDF5EF6B51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21ED7CD-3316-7E95-DA1A-4069A2C7CB84}"/>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55BBFFDF-5E72-6E05-2DAE-51DB5E972C65}"/>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8783ECC7-7B95-37EF-9A93-4957C246135F}"/>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EE42A62B-A28A-46E8-34F1-5909C2BF3F93}"/>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E6DADDDF-A5A5-B224-6560-0B644C921150}"/>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Your Methodology</a:t>
            </a:r>
          </a:p>
        </p:txBody>
      </p:sp>
      <p:sp>
        <p:nvSpPr>
          <p:cNvPr id="2" name="Rectangle 1">
            <a:extLst>
              <a:ext uri="{FF2B5EF4-FFF2-40B4-BE49-F238E27FC236}">
                <a16:creationId xmlns:a16="http://schemas.microsoft.com/office/drawing/2014/main" id="{5F8DBAF9-A912-1F37-11CC-698F83F72795}"/>
              </a:ext>
            </a:extLst>
          </p:cNvPr>
          <p:cNvSpPr/>
          <p:nvPr/>
        </p:nvSpPr>
        <p:spPr>
          <a:xfrm>
            <a:off x="744583" y="1601117"/>
            <a:ext cx="8203474" cy="10066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Introduce </a:t>
            </a:r>
            <a:r>
              <a:rPr lang="en-US" sz="2000" dirty="0">
                <a:solidFill>
                  <a:srgbClr val="C00000"/>
                </a:solidFill>
                <a:latin typeface="Comic Sans MS" panose="030F0902030302020204" pitchFamily="66" charset="0"/>
              </a:rPr>
              <a:t>your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There is no single, set style. My style is usually as follows:</a:t>
            </a:r>
          </a:p>
        </p:txBody>
      </p:sp>
      <p:sp>
        <p:nvSpPr>
          <p:cNvPr id="22" name="Rounded Rectangle 21">
            <a:extLst>
              <a:ext uri="{FF2B5EF4-FFF2-40B4-BE49-F238E27FC236}">
                <a16:creationId xmlns:a16="http://schemas.microsoft.com/office/drawing/2014/main" id="{067A83B2-5DB0-CD40-87A2-A0000F07A6E3}"/>
              </a:ext>
            </a:extLst>
          </p:cNvPr>
          <p:cNvSpPr/>
          <p:nvPr/>
        </p:nvSpPr>
        <p:spPr>
          <a:xfrm>
            <a:off x="6326260" y="5466172"/>
            <a:ext cx="2438917" cy="614603"/>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Strategy 1: introducing overall framework, then detail proposed modules later</a:t>
            </a:r>
          </a:p>
        </p:txBody>
      </p:sp>
      <p:pic>
        <p:nvPicPr>
          <p:cNvPr id="3" name="Picture 2">
            <a:extLst>
              <a:ext uri="{FF2B5EF4-FFF2-40B4-BE49-F238E27FC236}">
                <a16:creationId xmlns:a16="http://schemas.microsoft.com/office/drawing/2014/main" id="{FECE9201-6830-5369-940E-80306CCF13B1}"/>
              </a:ext>
            </a:extLst>
          </p:cNvPr>
          <p:cNvPicPr>
            <a:picLocks noChangeAspect="1"/>
          </p:cNvPicPr>
          <p:nvPr/>
        </p:nvPicPr>
        <p:blipFill>
          <a:blip r:embed="rId4"/>
          <a:stretch>
            <a:fillRect/>
          </a:stretch>
        </p:blipFill>
        <p:spPr>
          <a:xfrm>
            <a:off x="235973" y="2567314"/>
            <a:ext cx="3670300" cy="2336800"/>
          </a:xfrm>
          <a:prstGeom prst="rect">
            <a:avLst/>
          </a:prstGeom>
        </p:spPr>
      </p:pic>
      <p:pic>
        <p:nvPicPr>
          <p:cNvPr id="8" name="Picture 7">
            <a:extLst>
              <a:ext uri="{FF2B5EF4-FFF2-40B4-BE49-F238E27FC236}">
                <a16:creationId xmlns:a16="http://schemas.microsoft.com/office/drawing/2014/main" id="{A25DA5F6-8469-35BB-3448-E190F4186793}"/>
              </a:ext>
            </a:extLst>
          </p:cNvPr>
          <p:cNvPicPr>
            <a:picLocks noChangeAspect="1"/>
          </p:cNvPicPr>
          <p:nvPr/>
        </p:nvPicPr>
        <p:blipFill>
          <a:blip r:embed="rId5"/>
          <a:stretch>
            <a:fillRect/>
          </a:stretch>
        </p:blipFill>
        <p:spPr>
          <a:xfrm>
            <a:off x="235973" y="4991637"/>
            <a:ext cx="1854200" cy="203200"/>
          </a:xfrm>
          <a:prstGeom prst="rect">
            <a:avLst/>
          </a:prstGeom>
        </p:spPr>
      </p:pic>
      <p:pic>
        <p:nvPicPr>
          <p:cNvPr id="11" name="Picture 10">
            <a:extLst>
              <a:ext uri="{FF2B5EF4-FFF2-40B4-BE49-F238E27FC236}">
                <a16:creationId xmlns:a16="http://schemas.microsoft.com/office/drawing/2014/main" id="{A7791B7C-812F-5E2F-3A5A-28C56632A4A5}"/>
              </a:ext>
            </a:extLst>
          </p:cNvPr>
          <p:cNvPicPr>
            <a:picLocks noChangeAspect="1"/>
          </p:cNvPicPr>
          <p:nvPr/>
        </p:nvPicPr>
        <p:blipFill>
          <a:blip r:embed="rId6"/>
          <a:stretch>
            <a:fillRect/>
          </a:stretch>
        </p:blipFill>
        <p:spPr>
          <a:xfrm>
            <a:off x="235973" y="5194837"/>
            <a:ext cx="3187700" cy="215900"/>
          </a:xfrm>
          <a:prstGeom prst="rect">
            <a:avLst/>
          </a:prstGeom>
        </p:spPr>
      </p:pic>
      <p:pic>
        <p:nvPicPr>
          <p:cNvPr id="12" name="Picture 11">
            <a:extLst>
              <a:ext uri="{FF2B5EF4-FFF2-40B4-BE49-F238E27FC236}">
                <a16:creationId xmlns:a16="http://schemas.microsoft.com/office/drawing/2014/main" id="{DC1E04E6-C2CB-A5BB-9EC8-BBFCEC0D2B7A}"/>
              </a:ext>
            </a:extLst>
          </p:cNvPr>
          <p:cNvPicPr>
            <a:picLocks noChangeAspect="1"/>
          </p:cNvPicPr>
          <p:nvPr/>
        </p:nvPicPr>
        <p:blipFill>
          <a:blip r:embed="rId7"/>
          <a:stretch>
            <a:fillRect/>
          </a:stretch>
        </p:blipFill>
        <p:spPr>
          <a:xfrm>
            <a:off x="235973" y="5405551"/>
            <a:ext cx="2857500" cy="215900"/>
          </a:xfrm>
          <a:prstGeom prst="rect">
            <a:avLst/>
          </a:prstGeom>
        </p:spPr>
      </p:pic>
      <p:pic>
        <p:nvPicPr>
          <p:cNvPr id="13" name="Picture 12">
            <a:extLst>
              <a:ext uri="{FF2B5EF4-FFF2-40B4-BE49-F238E27FC236}">
                <a16:creationId xmlns:a16="http://schemas.microsoft.com/office/drawing/2014/main" id="{F79B38CB-3A30-6538-8EC9-C8E1B433F338}"/>
              </a:ext>
            </a:extLst>
          </p:cNvPr>
          <p:cNvPicPr>
            <a:picLocks noChangeAspect="1"/>
          </p:cNvPicPr>
          <p:nvPr/>
        </p:nvPicPr>
        <p:blipFill>
          <a:blip r:embed="rId8"/>
          <a:stretch>
            <a:fillRect/>
          </a:stretch>
        </p:blipFill>
        <p:spPr>
          <a:xfrm>
            <a:off x="248673" y="5613937"/>
            <a:ext cx="2844800" cy="203200"/>
          </a:xfrm>
          <a:prstGeom prst="rect">
            <a:avLst/>
          </a:prstGeom>
        </p:spPr>
      </p:pic>
      <p:pic>
        <p:nvPicPr>
          <p:cNvPr id="14" name="Picture 13">
            <a:extLst>
              <a:ext uri="{FF2B5EF4-FFF2-40B4-BE49-F238E27FC236}">
                <a16:creationId xmlns:a16="http://schemas.microsoft.com/office/drawing/2014/main" id="{46DFEB26-2DC0-FA1D-6ADF-79E71D43BFBC}"/>
              </a:ext>
            </a:extLst>
          </p:cNvPr>
          <p:cNvPicPr>
            <a:picLocks noChangeAspect="1"/>
          </p:cNvPicPr>
          <p:nvPr/>
        </p:nvPicPr>
        <p:blipFill>
          <a:blip r:embed="rId9"/>
          <a:stretch>
            <a:fillRect/>
          </a:stretch>
        </p:blipFill>
        <p:spPr>
          <a:xfrm>
            <a:off x="248673" y="5824651"/>
            <a:ext cx="1270000" cy="190500"/>
          </a:xfrm>
          <a:prstGeom prst="rect">
            <a:avLst/>
          </a:prstGeom>
        </p:spPr>
      </p:pic>
      <p:pic>
        <p:nvPicPr>
          <p:cNvPr id="15" name="Picture 14">
            <a:extLst>
              <a:ext uri="{FF2B5EF4-FFF2-40B4-BE49-F238E27FC236}">
                <a16:creationId xmlns:a16="http://schemas.microsoft.com/office/drawing/2014/main" id="{BE60254D-6500-E97A-695B-EBB51258865A}"/>
              </a:ext>
            </a:extLst>
          </p:cNvPr>
          <p:cNvPicPr>
            <a:picLocks noChangeAspect="1"/>
          </p:cNvPicPr>
          <p:nvPr/>
        </p:nvPicPr>
        <p:blipFill>
          <a:blip r:embed="rId10"/>
          <a:stretch>
            <a:fillRect/>
          </a:stretch>
        </p:blipFill>
        <p:spPr>
          <a:xfrm>
            <a:off x="2333296" y="2541823"/>
            <a:ext cx="6465246" cy="2562113"/>
          </a:xfrm>
          <a:prstGeom prst="rect">
            <a:avLst/>
          </a:prstGeom>
        </p:spPr>
      </p:pic>
      <p:sp>
        <p:nvSpPr>
          <p:cNvPr id="23" name="Rounded Rectangle 22">
            <a:extLst>
              <a:ext uri="{FF2B5EF4-FFF2-40B4-BE49-F238E27FC236}">
                <a16:creationId xmlns:a16="http://schemas.microsoft.com/office/drawing/2014/main" id="{E1C7803E-FDEF-7943-C68F-2EF551E0F89D}"/>
              </a:ext>
            </a:extLst>
          </p:cNvPr>
          <p:cNvSpPr/>
          <p:nvPr/>
        </p:nvSpPr>
        <p:spPr>
          <a:xfrm>
            <a:off x="169826" y="4952063"/>
            <a:ext cx="3456243" cy="463012"/>
          </a:xfrm>
          <a:prstGeom prst="roundRect">
            <a:avLst>
              <a:gd name="adj" fmla="val 10993"/>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endParaRPr lang="en-US" sz="1100" dirty="0">
              <a:solidFill>
                <a:schemeClr val="accent5">
                  <a:lumMod val="60000"/>
                  <a:lumOff val="40000"/>
                </a:schemeClr>
              </a:solidFill>
              <a:latin typeface="Comic Sans MS" panose="030F0902030302020204" pitchFamily="66" charset="0"/>
            </a:endParaRPr>
          </a:p>
        </p:txBody>
      </p:sp>
      <p:sp>
        <p:nvSpPr>
          <p:cNvPr id="24" name="Rounded Rectangle 23">
            <a:extLst>
              <a:ext uri="{FF2B5EF4-FFF2-40B4-BE49-F238E27FC236}">
                <a16:creationId xmlns:a16="http://schemas.microsoft.com/office/drawing/2014/main" id="{4AB5356C-4A58-2130-879E-0893F99CE8A7}"/>
              </a:ext>
            </a:extLst>
          </p:cNvPr>
          <p:cNvSpPr/>
          <p:nvPr/>
        </p:nvSpPr>
        <p:spPr>
          <a:xfrm>
            <a:off x="3582580" y="5151297"/>
            <a:ext cx="917995" cy="267514"/>
          </a:xfrm>
          <a:prstGeom prst="roundRect">
            <a:avLst>
              <a:gd name="adj" fmla="val 1099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framework</a:t>
            </a:r>
          </a:p>
        </p:txBody>
      </p:sp>
      <p:sp>
        <p:nvSpPr>
          <p:cNvPr id="25" name="Rounded Rectangle 24">
            <a:extLst>
              <a:ext uri="{FF2B5EF4-FFF2-40B4-BE49-F238E27FC236}">
                <a16:creationId xmlns:a16="http://schemas.microsoft.com/office/drawing/2014/main" id="{3B84CE55-AFFF-79AA-6E20-3A8280162762}"/>
              </a:ext>
            </a:extLst>
          </p:cNvPr>
          <p:cNvSpPr/>
          <p:nvPr/>
        </p:nvSpPr>
        <p:spPr>
          <a:xfrm>
            <a:off x="189480" y="5437242"/>
            <a:ext cx="3456243" cy="379895"/>
          </a:xfrm>
          <a:prstGeom prst="roundRect">
            <a:avLst>
              <a:gd name="adj" fmla="val 10993"/>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endParaRPr lang="en-US" sz="1100" dirty="0">
              <a:solidFill>
                <a:schemeClr val="accent5">
                  <a:lumMod val="60000"/>
                  <a:lumOff val="40000"/>
                </a:schemeClr>
              </a:solidFill>
              <a:latin typeface="Comic Sans MS" panose="030F0902030302020204" pitchFamily="66" charset="0"/>
            </a:endParaRPr>
          </a:p>
        </p:txBody>
      </p:sp>
      <p:sp>
        <p:nvSpPr>
          <p:cNvPr id="26" name="Rounded Rectangle 25">
            <a:extLst>
              <a:ext uri="{FF2B5EF4-FFF2-40B4-BE49-F238E27FC236}">
                <a16:creationId xmlns:a16="http://schemas.microsoft.com/office/drawing/2014/main" id="{9AB1879A-DB5E-8937-7D01-6C82661A6A83}"/>
              </a:ext>
            </a:extLst>
          </p:cNvPr>
          <p:cNvSpPr/>
          <p:nvPr/>
        </p:nvSpPr>
        <p:spPr>
          <a:xfrm>
            <a:off x="3608999" y="5553380"/>
            <a:ext cx="917995" cy="267514"/>
          </a:xfrm>
          <a:prstGeom prst="roundRect">
            <a:avLst>
              <a:gd name="adj" fmla="val 1099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100" dirty="0">
                <a:solidFill>
                  <a:schemeClr val="accent5">
                    <a:lumMod val="60000"/>
                    <a:lumOff val="40000"/>
                  </a:schemeClr>
                </a:solidFill>
                <a:latin typeface="Comic Sans MS" panose="030F0902030302020204" pitchFamily="66" charset="0"/>
              </a:rPr>
              <a:t>proposed modules</a:t>
            </a:r>
          </a:p>
        </p:txBody>
      </p:sp>
    </p:spTree>
    <p:extLst>
      <p:ext uri="{BB962C8B-B14F-4D97-AF65-F5344CB8AC3E}">
        <p14:creationId xmlns:p14="http://schemas.microsoft.com/office/powerpoint/2010/main" val="3324836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FA86D-985A-A4EB-DF2A-0AF098CF379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028BE5F-0A51-9727-084B-A720D0A57E15}"/>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FC48595C-5B35-5B06-B859-C0854E1D7B5D}"/>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2FC6604C-B002-41BF-5A45-F50343E3F291}"/>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95F7B851-9F00-F77D-4E20-D13E2B8DDCEF}"/>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A27B39E3-23AA-A988-1A38-FA2A0A134B61}"/>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Experiments</a:t>
            </a:r>
          </a:p>
        </p:txBody>
      </p:sp>
      <p:sp>
        <p:nvSpPr>
          <p:cNvPr id="2" name="Rectangle 1">
            <a:extLst>
              <a:ext uri="{FF2B5EF4-FFF2-40B4-BE49-F238E27FC236}">
                <a16:creationId xmlns:a16="http://schemas.microsoft.com/office/drawing/2014/main" id="{5FA1273D-8E9B-5D48-0A7A-F51A58965525}"/>
              </a:ext>
            </a:extLst>
          </p:cNvPr>
          <p:cNvSpPr/>
          <p:nvPr/>
        </p:nvSpPr>
        <p:spPr>
          <a:xfrm>
            <a:off x="744583" y="1601117"/>
            <a:ext cx="8203474" cy="45850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Experimental support to your method</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is usually as follows: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A paragraph for implementation details.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Subsection 1: One or two paragraphs to describe used datasets and evaluation metrics. (this may not necessarily be a subsection; it’s up to you)</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Subsection 2: state-of-the-art comparison to other methods.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Subsection 3: Ablation studies of different designs.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Subsection 4: Discussion/analysis (e.g., efficiency, qualitative results, generalization of your method, etc). The discussion of limitation (if there is) is put in the appendix.</a:t>
            </a:r>
          </a:p>
        </p:txBody>
      </p:sp>
    </p:spTree>
    <p:extLst>
      <p:ext uri="{BB962C8B-B14F-4D97-AF65-F5344CB8AC3E}">
        <p14:creationId xmlns:p14="http://schemas.microsoft.com/office/powerpoint/2010/main" val="265177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C2393-122F-D61F-16D4-887D9A9D094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869A0D7-95DD-FB2D-8657-31DD341E5F91}"/>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083DF55B-1359-7DA4-D5E2-CA930BEA5144}"/>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54D2CA9B-E45F-9B8B-0185-C1EE5877890F}"/>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64145FE0-4FA5-1CFB-E721-F34590B1B00B}"/>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8E7ECDA-8FBB-03AC-D5E2-08B36D0D0924}"/>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Outline of a paper (conference paper as an example):</a:t>
            </a:r>
          </a:p>
        </p:txBody>
      </p:sp>
      <p:sp>
        <p:nvSpPr>
          <p:cNvPr id="8" name="Rectangle 7">
            <a:extLst>
              <a:ext uri="{FF2B5EF4-FFF2-40B4-BE49-F238E27FC236}">
                <a16:creationId xmlns:a16="http://schemas.microsoft.com/office/drawing/2014/main" id="{2910AFD6-7308-62DE-F7EA-3E44B00C8D8E}"/>
              </a:ext>
            </a:extLst>
          </p:cNvPr>
          <p:cNvSpPr/>
          <p:nvPr/>
        </p:nvSpPr>
        <p:spPr>
          <a:xfrm>
            <a:off x="744583" y="1601118"/>
            <a:ext cx="8138160" cy="29029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Title</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Abstract</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Introduction</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Related Work</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Your Methodology</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Experiments</a:t>
            </a:r>
          </a:p>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Conclusion</a:t>
            </a:r>
          </a:p>
        </p:txBody>
      </p:sp>
    </p:spTree>
    <p:extLst>
      <p:ext uri="{BB962C8B-B14F-4D97-AF65-F5344CB8AC3E}">
        <p14:creationId xmlns:p14="http://schemas.microsoft.com/office/powerpoint/2010/main" val="4254868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77396-ED06-7DE0-2C61-9CC76965B3B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DAE982D-595A-133B-D22C-2D3650B4EC12}"/>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74C7AE58-043A-C043-5051-13871C1D5221}"/>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D22647ED-1E4E-24AA-CA44-2B390E98CC3C}"/>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2B226758-72AF-A015-24CB-BD9573D5A7F9}"/>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30FEC904-AC34-8889-8C7C-2EC57328EFAA}"/>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Conclusions</a:t>
            </a:r>
          </a:p>
        </p:txBody>
      </p:sp>
      <p:sp>
        <p:nvSpPr>
          <p:cNvPr id="2" name="Rectangle 1">
            <a:extLst>
              <a:ext uri="{FF2B5EF4-FFF2-40B4-BE49-F238E27FC236}">
                <a16:creationId xmlns:a16="http://schemas.microsoft.com/office/drawing/2014/main" id="{95940E00-D15C-1CA8-B797-9D1EB1B3AE29}"/>
              </a:ext>
            </a:extLst>
          </p:cNvPr>
          <p:cNvSpPr/>
          <p:nvPr/>
        </p:nvSpPr>
        <p:spPr>
          <a:xfrm>
            <a:off x="744583" y="1601117"/>
            <a:ext cx="8203474" cy="20548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Summary and future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is usually as follows: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Summary.</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Future work. (sometimes the future work is omitted; but you are suggested to add this for completeness)</a:t>
            </a:r>
          </a:p>
        </p:txBody>
      </p:sp>
    </p:spTree>
    <p:extLst>
      <p:ext uri="{BB962C8B-B14F-4D97-AF65-F5344CB8AC3E}">
        <p14:creationId xmlns:p14="http://schemas.microsoft.com/office/powerpoint/2010/main" val="1054453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76A56-C251-FE6C-8787-08CC9739C05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6611503-D37F-4841-BC42-610B6BD508F6}"/>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046E1EFE-3351-49AD-91F1-EC17106A3546}"/>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D8BAA2C1-7CF0-6C8A-AAAB-A5408EF4B222}"/>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A8050FDA-848C-0BBE-CC4D-284D7A0DA3E7}"/>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D9AFB45-DA2D-8BAD-7FD8-CD6F5885DAF8}"/>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Conclusions</a:t>
            </a:r>
          </a:p>
        </p:txBody>
      </p:sp>
      <p:sp>
        <p:nvSpPr>
          <p:cNvPr id="2" name="Rectangle 1">
            <a:extLst>
              <a:ext uri="{FF2B5EF4-FFF2-40B4-BE49-F238E27FC236}">
                <a16:creationId xmlns:a16="http://schemas.microsoft.com/office/drawing/2014/main" id="{6D52D787-65E8-BA4E-EEC1-A2A1C1DA1534}"/>
              </a:ext>
            </a:extLst>
          </p:cNvPr>
          <p:cNvSpPr/>
          <p:nvPr/>
        </p:nvSpPr>
        <p:spPr>
          <a:xfrm>
            <a:off x="744583" y="1601117"/>
            <a:ext cx="8203474" cy="20548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Summary and future work</a:t>
            </a:r>
            <a:endParaRPr lang="en-US" altLang="zh-CN" sz="2000" dirty="0">
              <a:solidFill>
                <a:srgbClr val="C00000"/>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is usually as follows:</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Summary.</a:t>
            </a:r>
          </a:p>
          <a:p>
            <a:pPr marL="800100" lvl="1" indent="-342900">
              <a:lnSpc>
                <a:spcPct val="135000"/>
              </a:lnSpc>
              <a:buFont typeface="Wingdings" pitchFamily="2" charset="2"/>
              <a:buChar char="§"/>
            </a:pPr>
            <a:r>
              <a:rPr lang="en-US" altLang="zh-CN" sz="2000" dirty="0">
                <a:solidFill>
                  <a:schemeClr val="tx1"/>
                </a:solidFill>
                <a:latin typeface="Comic Sans MS" panose="030F0902030302020204" pitchFamily="66" charset="0"/>
              </a:rPr>
              <a:t>Future work. (sometimes the future work is omitted; but you are suggested to add this for completeness)</a:t>
            </a:r>
          </a:p>
        </p:txBody>
      </p:sp>
      <p:sp>
        <p:nvSpPr>
          <p:cNvPr id="3" name="Rounded Rectangle 2">
            <a:extLst>
              <a:ext uri="{FF2B5EF4-FFF2-40B4-BE49-F238E27FC236}">
                <a16:creationId xmlns:a16="http://schemas.microsoft.com/office/drawing/2014/main" id="{762D5754-ED98-3186-D16D-3686AFDC9754}"/>
              </a:ext>
            </a:extLst>
          </p:cNvPr>
          <p:cNvSpPr/>
          <p:nvPr/>
        </p:nvSpPr>
        <p:spPr>
          <a:xfrm>
            <a:off x="235972" y="3733724"/>
            <a:ext cx="8421140" cy="1976283"/>
          </a:xfrm>
          <a:prstGeom prst="roundRect">
            <a:avLst>
              <a:gd name="adj" fmla="val 10993"/>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spcAft>
                <a:spcPts val="600"/>
              </a:spcAft>
              <a:buFont typeface="Arial" panose="020B0604020202020204" pitchFamily="34" charset="0"/>
              <a:buChar char="•"/>
            </a:pPr>
            <a:r>
              <a:rPr lang="en-US" sz="2400" dirty="0">
                <a:solidFill>
                  <a:schemeClr val="accent5">
                    <a:lumMod val="60000"/>
                    <a:lumOff val="40000"/>
                  </a:schemeClr>
                </a:solidFill>
                <a:latin typeface="Comic Sans MS" panose="030F0902030302020204" pitchFamily="66" charset="0"/>
              </a:rPr>
              <a:t>Acknowledgement</a:t>
            </a:r>
          </a:p>
          <a:p>
            <a:pPr marL="342900" indent="-342900">
              <a:spcAft>
                <a:spcPts val="600"/>
              </a:spcAft>
              <a:buFont typeface="Arial" panose="020B0604020202020204" pitchFamily="34" charset="0"/>
              <a:buChar char="•"/>
            </a:pPr>
            <a:r>
              <a:rPr lang="en-US" sz="2400" dirty="0">
                <a:solidFill>
                  <a:schemeClr val="accent5">
                    <a:lumMod val="60000"/>
                    <a:lumOff val="40000"/>
                  </a:schemeClr>
                </a:solidFill>
                <a:latin typeface="Comic Sans MS" panose="030F0902030302020204" pitchFamily="66" charset="0"/>
              </a:rPr>
              <a:t>Reference</a:t>
            </a:r>
          </a:p>
          <a:p>
            <a:pPr marL="342900" indent="-342900">
              <a:spcAft>
                <a:spcPts val="600"/>
              </a:spcAft>
              <a:buFont typeface="Arial" panose="020B0604020202020204" pitchFamily="34" charset="0"/>
              <a:buChar char="•"/>
            </a:pPr>
            <a:r>
              <a:rPr lang="en-US" sz="2400" dirty="0">
                <a:solidFill>
                  <a:schemeClr val="accent5">
                    <a:lumMod val="60000"/>
                    <a:lumOff val="40000"/>
                  </a:schemeClr>
                </a:solidFill>
                <a:latin typeface="Comic Sans MS" panose="030F0902030302020204" pitchFamily="66" charset="0"/>
              </a:rPr>
              <a:t>Appendix (or supplementary material): put tedious details and additional results/analysis in Appendix</a:t>
            </a:r>
          </a:p>
        </p:txBody>
      </p:sp>
    </p:spTree>
    <p:extLst>
      <p:ext uri="{BB962C8B-B14F-4D97-AF65-F5344CB8AC3E}">
        <p14:creationId xmlns:p14="http://schemas.microsoft.com/office/powerpoint/2010/main" val="4160035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C4871-8B43-A384-1AFF-963AA1C20CA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F9F7354-BC67-AFE4-08A9-A076E863F1D3}"/>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21EB0D76-139E-A036-B20B-674932585BD3}"/>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06A689B1-27E9-F7DA-D2F5-C5CC74B2ACE6}"/>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F5C54761-3E16-3768-21D0-BD5029F6462A}"/>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DAF28434-EBEE-8E0E-EF50-C017806E3F7D}"/>
              </a:ext>
            </a:extLst>
          </p:cNvPr>
          <p:cNvSpPr/>
          <p:nvPr/>
        </p:nvSpPr>
        <p:spPr>
          <a:xfrm>
            <a:off x="235973" y="1140054"/>
            <a:ext cx="8529204" cy="8315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Learning from other excellent papers (published in top-tier conferences/journals)</a:t>
            </a:r>
          </a:p>
        </p:txBody>
      </p:sp>
      <p:pic>
        <p:nvPicPr>
          <p:cNvPr id="10" name="Picture 9">
            <a:extLst>
              <a:ext uri="{FF2B5EF4-FFF2-40B4-BE49-F238E27FC236}">
                <a16:creationId xmlns:a16="http://schemas.microsoft.com/office/drawing/2014/main" id="{682C84B1-3C54-2166-A99F-9C82DA3F153D}"/>
              </a:ext>
            </a:extLst>
          </p:cNvPr>
          <p:cNvPicPr>
            <a:picLocks noChangeAspect="1"/>
          </p:cNvPicPr>
          <p:nvPr/>
        </p:nvPicPr>
        <p:blipFill>
          <a:blip r:embed="rId4"/>
          <a:stretch>
            <a:fillRect/>
          </a:stretch>
        </p:blipFill>
        <p:spPr>
          <a:xfrm>
            <a:off x="1320337" y="4439426"/>
            <a:ext cx="1246872" cy="1135665"/>
          </a:xfrm>
          <a:prstGeom prst="rect">
            <a:avLst/>
          </a:prstGeom>
        </p:spPr>
      </p:pic>
      <p:pic>
        <p:nvPicPr>
          <p:cNvPr id="11" name="Picture 10">
            <a:extLst>
              <a:ext uri="{FF2B5EF4-FFF2-40B4-BE49-F238E27FC236}">
                <a16:creationId xmlns:a16="http://schemas.microsoft.com/office/drawing/2014/main" id="{26B1C15E-58D0-0C2B-7A17-5A348158CF65}"/>
              </a:ext>
            </a:extLst>
          </p:cNvPr>
          <p:cNvPicPr>
            <a:picLocks noChangeAspect="1"/>
          </p:cNvPicPr>
          <p:nvPr/>
        </p:nvPicPr>
        <p:blipFill>
          <a:blip r:embed="rId5"/>
          <a:stretch>
            <a:fillRect/>
          </a:stretch>
        </p:blipFill>
        <p:spPr>
          <a:xfrm>
            <a:off x="3822080" y="4069924"/>
            <a:ext cx="1490892" cy="1994228"/>
          </a:xfrm>
          <a:prstGeom prst="rect">
            <a:avLst/>
          </a:prstGeom>
        </p:spPr>
      </p:pic>
      <p:sp>
        <p:nvSpPr>
          <p:cNvPr id="15" name="Right Arrow 14">
            <a:extLst>
              <a:ext uri="{FF2B5EF4-FFF2-40B4-BE49-F238E27FC236}">
                <a16:creationId xmlns:a16="http://schemas.microsoft.com/office/drawing/2014/main" id="{1D876FD1-4FE8-B11E-ABDE-E62291B710EF}"/>
              </a:ext>
            </a:extLst>
          </p:cNvPr>
          <p:cNvSpPr/>
          <p:nvPr/>
        </p:nvSpPr>
        <p:spPr>
          <a:xfrm>
            <a:off x="2927127" y="4767380"/>
            <a:ext cx="1070791" cy="484632"/>
          </a:xfrm>
          <a:prstGeom prst="rightArrow">
            <a:avLst/>
          </a:prstGeom>
          <a:gradFill flip="none" rotWithShape="1">
            <a:gsLst>
              <a:gs pos="0">
                <a:schemeClr val="accent1">
                  <a:lumMod val="5000"/>
                  <a:lumOff val="9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23C1A16-65DA-3F8E-7959-B460B1520E0B}"/>
              </a:ext>
            </a:extLst>
          </p:cNvPr>
          <p:cNvSpPr/>
          <p:nvPr/>
        </p:nvSpPr>
        <p:spPr>
          <a:xfrm>
            <a:off x="5601626" y="4721496"/>
            <a:ext cx="1070791" cy="484632"/>
          </a:xfrm>
          <a:prstGeom prst="rightArrow">
            <a:avLst/>
          </a:prstGeom>
          <a:gradFill flip="none" rotWithShape="1">
            <a:gsLst>
              <a:gs pos="0">
                <a:schemeClr val="accent1">
                  <a:lumMod val="5000"/>
                  <a:lumOff val="9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AA45693-0798-08B7-535F-04A6B4CE2845}"/>
              </a:ext>
            </a:extLst>
          </p:cNvPr>
          <p:cNvSpPr/>
          <p:nvPr/>
        </p:nvSpPr>
        <p:spPr>
          <a:xfrm>
            <a:off x="6567843" y="5978255"/>
            <a:ext cx="2386152" cy="5293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35000"/>
              </a:lnSpc>
            </a:pPr>
            <a:r>
              <a:rPr lang="en-US" altLang="zh-CN" sz="2000" dirty="0">
                <a:solidFill>
                  <a:srgbClr val="C00000"/>
                </a:solidFill>
                <a:latin typeface="Comic Sans MS" panose="030F0902030302020204" pitchFamily="66" charset="0"/>
              </a:rPr>
              <a:t>Better and better</a:t>
            </a:r>
          </a:p>
        </p:txBody>
      </p:sp>
      <p:pic>
        <p:nvPicPr>
          <p:cNvPr id="19" name="Picture 18">
            <a:extLst>
              <a:ext uri="{FF2B5EF4-FFF2-40B4-BE49-F238E27FC236}">
                <a16:creationId xmlns:a16="http://schemas.microsoft.com/office/drawing/2014/main" id="{B6DAD16C-7296-5185-A40F-592AA7CEA700}"/>
              </a:ext>
            </a:extLst>
          </p:cNvPr>
          <p:cNvPicPr>
            <a:picLocks noChangeAspect="1"/>
          </p:cNvPicPr>
          <p:nvPr/>
        </p:nvPicPr>
        <p:blipFill>
          <a:blip r:embed="rId6"/>
          <a:srcRect l="5045" r="4783"/>
          <a:stretch/>
        </p:blipFill>
        <p:spPr>
          <a:xfrm>
            <a:off x="6805170" y="3870151"/>
            <a:ext cx="2050676" cy="2274214"/>
          </a:xfrm>
          <a:prstGeom prst="rect">
            <a:avLst/>
          </a:prstGeom>
        </p:spPr>
      </p:pic>
      <p:pic>
        <p:nvPicPr>
          <p:cNvPr id="21" name="Picture 20">
            <a:extLst>
              <a:ext uri="{FF2B5EF4-FFF2-40B4-BE49-F238E27FC236}">
                <a16:creationId xmlns:a16="http://schemas.microsoft.com/office/drawing/2014/main" id="{A241E98E-E6C0-44D4-90CD-55E1BC34573D}"/>
              </a:ext>
            </a:extLst>
          </p:cNvPr>
          <p:cNvPicPr>
            <a:picLocks noChangeAspect="1"/>
          </p:cNvPicPr>
          <p:nvPr/>
        </p:nvPicPr>
        <p:blipFill>
          <a:blip r:embed="rId7"/>
          <a:srcRect l="19879" t="902" r="3257" b="10452"/>
          <a:stretch/>
        </p:blipFill>
        <p:spPr>
          <a:xfrm>
            <a:off x="235973" y="2407506"/>
            <a:ext cx="1246872" cy="1205508"/>
          </a:xfrm>
          <a:prstGeom prst="rect">
            <a:avLst/>
          </a:prstGeom>
        </p:spPr>
      </p:pic>
      <p:cxnSp>
        <p:nvCxnSpPr>
          <p:cNvPr id="23" name="Curved Connector 22">
            <a:extLst>
              <a:ext uri="{FF2B5EF4-FFF2-40B4-BE49-F238E27FC236}">
                <a16:creationId xmlns:a16="http://schemas.microsoft.com/office/drawing/2014/main" id="{70509325-39A4-812D-AFA2-97EB7821C3BE}"/>
              </a:ext>
            </a:extLst>
          </p:cNvPr>
          <p:cNvCxnSpPr>
            <a:cxnSpLocks/>
            <a:stCxn id="21" idx="2"/>
            <a:endCxn id="10" idx="1"/>
          </p:cNvCxnSpPr>
          <p:nvPr/>
        </p:nvCxnSpPr>
        <p:spPr>
          <a:xfrm rot="16200000" flipH="1">
            <a:off x="392751" y="4079672"/>
            <a:ext cx="1394245" cy="46092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B450DC35-9F28-0A50-CB7F-5FA46DE0B842}"/>
              </a:ext>
            </a:extLst>
          </p:cNvPr>
          <p:cNvCxnSpPr>
            <a:cxnSpLocks/>
            <a:stCxn id="21" idx="2"/>
          </p:cNvCxnSpPr>
          <p:nvPr/>
        </p:nvCxnSpPr>
        <p:spPr>
          <a:xfrm rot="16200000" flipH="1">
            <a:off x="2009371" y="2463052"/>
            <a:ext cx="977550" cy="3277474"/>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urved Connector 27">
            <a:extLst>
              <a:ext uri="{FF2B5EF4-FFF2-40B4-BE49-F238E27FC236}">
                <a16:creationId xmlns:a16="http://schemas.microsoft.com/office/drawing/2014/main" id="{CB247AC9-8CBC-A5DA-AB2B-33FBE30FD557}"/>
              </a:ext>
            </a:extLst>
          </p:cNvPr>
          <p:cNvCxnSpPr>
            <a:cxnSpLocks/>
            <a:stCxn id="21" idx="2"/>
          </p:cNvCxnSpPr>
          <p:nvPr/>
        </p:nvCxnSpPr>
        <p:spPr>
          <a:xfrm rot="16200000" flipH="1">
            <a:off x="3723234" y="749189"/>
            <a:ext cx="483428" cy="621107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AFB51E32-A777-348B-7767-4B02349CA8C2}"/>
              </a:ext>
            </a:extLst>
          </p:cNvPr>
          <p:cNvSpPr/>
          <p:nvPr/>
        </p:nvSpPr>
        <p:spPr>
          <a:xfrm>
            <a:off x="1188117" y="3281882"/>
            <a:ext cx="1246872" cy="5293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35000"/>
              </a:lnSpc>
            </a:pPr>
            <a:r>
              <a:rPr lang="en-US" altLang="zh-CN" sz="2000" dirty="0">
                <a:solidFill>
                  <a:schemeClr val="accent4">
                    <a:lumMod val="75000"/>
                  </a:schemeClr>
                </a:solidFill>
                <a:latin typeface="Comic Sans MS" panose="030F0902030302020204" pitchFamily="66" charset="0"/>
              </a:rPr>
              <a:t>learning</a:t>
            </a:r>
          </a:p>
        </p:txBody>
      </p:sp>
      <p:sp>
        <p:nvSpPr>
          <p:cNvPr id="8" name="Rectangle 7">
            <a:extLst>
              <a:ext uri="{FF2B5EF4-FFF2-40B4-BE49-F238E27FC236}">
                <a16:creationId xmlns:a16="http://schemas.microsoft.com/office/drawing/2014/main" id="{8E8C0CEB-D104-F273-88F3-EEE8F3D8C4AA}"/>
              </a:ext>
            </a:extLst>
          </p:cNvPr>
          <p:cNvSpPr/>
          <p:nvPr/>
        </p:nvSpPr>
        <p:spPr>
          <a:xfrm>
            <a:off x="804741" y="1876591"/>
            <a:ext cx="7124070" cy="5293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Learning not just idea, but also writing</a:t>
            </a:r>
            <a:endParaRPr lang="en-US" altLang="zh-CN" sz="2000" dirty="0">
              <a:solidFill>
                <a:srgbClr val="C00000"/>
              </a:solidFill>
              <a:latin typeface="Comic Sans MS" panose="030F0902030302020204" pitchFamily="66" charset="0"/>
            </a:endParaRPr>
          </a:p>
        </p:txBody>
      </p:sp>
      <p:sp>
        <p:nvSpPr>
          <p:cNvPr id="47" name="Rectangle 46">
            <a:extLst>
              <a:ext uri="{FF2B5EF4-FFF2-40B4-BE49-F238E27FC236}">
                <a16:creationId xmlns:a16="http://schemas.microsoft.com/office/drawing/2014/main" id="{A267E5BD-8750-EEF8-F296-CA8F472D8B5F}"/>
              </a:ext>
            </a:extLst>
          </p:cNvPr>
          <p:cNvSpPr/>
          <p:nvPr/>
        </p:nvSpPr>
        <p:spPr>
          <a:xfrm>
            <a:off x="0" y="6319705"/>
            <a:ext cx="2471609" cy="3109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35000"/>
              </a:lnSpc>
            </a:pPr>
            <a:r>
              <a:rPr lang="en-US" altLang="zh-CN" sz="1600" dirty="0">
                <a:solidFill>
                  <a:schemeClr val="tx1"/>
                </a:solidFill>
                <a:latin typeface="Comic Sans MS" panose="030F0902030302020204" pitchFamily="66" charset="0"/>
              </a:rPr>
              <a:t>Credits: google images</a:t>
            </a:r>
          </a:p>
        </p:txBody>
      </p:sp>
    </p:spTree>
    <p:extLst>
      <p:ext uri="{BB962C8B-B14F-4D97-AF65-F5344CB8AC3E}">
        <p14:creationId xmlns:p14="http://schemas.microsoft.com/office/powerpoint/2010/main" val="2098420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9018F-046F-9418-049B-A30F75E3583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72A83BA-36CE-BA1B-FB69-E163A9A23486}"/>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D7E710F6-F0F8-FA33-6F92-1E293EFD121A}"/>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DDE435C5-092F-B662-1D97-8C5358955424}"/>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273489FF-BD69-BC4F-BF0C-21F5A49117D6}"/>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C6744868-EC32-5E3C-623D-32F1E22521CE}"/>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Revise, revise, and revise</a:t>
            </a:r>
          </a:p>
        </p:txBody>
      </p:sp>
      <p:sp>
        <p:nvSpPr>
          <p:cNvPr id="8" name="Rectangle 7">
            <a:extLst>
              <a:ext uri="{FF2B5EF4-FFF2-40B4-BE49-F238E27FC236}">
                <a16:creationId xmlns:a16="http://schemas.microsoft.com/office/drawing/2014/main" id="{2C78B164-0E5D-3DCA-6166-C50A96FD2A49}"/>
              </a:ext>
            </a:extLst>
          </p:cNvPr>
          <p:cNvSpPr/>
          <p:nvPr/>
        </p:nvSpPr>
        <p:spPr>
          <a:xfrm>
            <a:off x="651610" y="1556544"/>
            <a:ext cx="8256418" cy="20842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Writing is not a one-time thing; you need to iteratively revise back and forth; </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Discuss with your advisor/collaborators, and improve from comments</a:t>
            </a:r>
          </a:p>
          <a:p>
            <a:pPr marL="342900" indent="-342900">
              <a:lnSpc>
                <a:spcPct val="135000"/>
              </a:lnSpc>
              <a:buFont typeface="Courier New" panose="02070309020205020404" pitchFamily="49" charset="0"/>
              <a:buChar char="o"/>
            </a:pPr>
            <a:r>
              <a:rPr lang="en-US" altLang="zh-CN" dirty="0">
                <a:solidFill>
                  <a:schemeClr val="tx1"/>
                </a:solidFill>
                <a:latin typeface="Comic Sans MS" panose="030F0902030302020204" pitchFamily="66" charset="0"/>
              </a:rPr>
              <a:t>Start writing as soon as possible; give some time to your advisor and collaborators</a:t>
            </a:r>
            <a:endParaRPr lang="en-US" altLang="zh-CN" dirty="0">
              <a:solidFill>
                <a:srgbClr val="C00000"/>
              </a:solidFill>
              <a:latin typeface="Comic Sans MS" panose="030F0902030302020204" pitchFamily="66" charset="0"/>
            </a:endParaRPr>
          </a:p>
        </p:txBody>
      </p:sp>
      <p:sp>
        <p:nvSpPr>
          <p:cNvPr id="3" name="Rectangle 2">
            <a:extLst>
              <a:ext uri="{FF2B5EF4-FFF2-40B4-BE49-F238E27FC236}">
                <a16:creationId xmlns:a16="http://schemas.microsoft.com/office/drawing/2014/main" id="{073EABE5-BA3B-DCD5-DB80-4F0633641FAA}"/>
              </a:ext>
            </a:extLst>
          </p:cNvPr>
          <p:cNvSpPr/>
          <p:nvPr/>
        </p:nvSpPr>
        <p:spPr>
          <a:xfrm>
            <a:off x="0" y="6319705"/>
            <a:ext cx="3613173" cy="3109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35000"/>
              </a:lnSpc>
            </a:pPr>
            <a:r>
              <a:rPr lang="en-US" altLang="zh-CN" sz="1600" dirty="0">
                <a:solidFill>
                  <a:schemeClr val="tx1"/>
                </a:solidFill>
                <a:latin typeface="Comic Sans MS" panose="030F0902030302020204" pitchFamily="66" charset="0"/>
              </a:rPr>
              <a:t>Credits: </a:t>
            </a:r>
            <a:r>
              <a:rPr lang="en-US" altLang="zh-CN" sz="1600" dirty="0" err="1">
                <a:solidFill>
                  <a:schemeClr val="tx1"/>
                </a:solidFill>
                <a:latin typeface="Comic Sans MS" panose="030F0902030302020204" pitchFamily="66" charset="0"/>
              </a:rPr>
              <a:t>Chatgpt</a:t>
            </a:r>
            <a:r>
              <a:rPr lang="en-US" altLang="zh-CN" sz="1600" dirty="0">
                <a:solidFill>
                  <a:schemeClr val="tx1"/>
                </a:solidFill>
                <a:latin typeface="Comic Sans MS" panose="030F0902030302020204" pitchFamily="66" charset="0"/>
              </a:rPr>
              <a:t>-generated images</a:t>
            </a:r>
          </a:p>
        </p:txBody>
      </p:sp>
      <p:pic>
        <p:nvPicPr>
          <p:cNvPr id="1026" name="Picture 2">
            <a:extLst>
              <a:ext uri="{FF2B5EF4-FFF2-40B4-BE49-F238E27FC236}">
                <a16:creationId xmlns:a16="http://schemas.microsoft.com/office/drawing/2014/main" id="{DD82F0F5-6041-6F35-FD0A-AF9CDB5AD9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628" t="18859" r="21377" b="17177"/>
          <a:stretch/>
        </p:blipFill>
        <p:spPr bwMode="auto">
          <a:xfrm>
            <a:off x="651609" y="3842102"/>
            <a:ext cx="2090057" cy="2088971"/>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a:extLst>
              <a:ext uri="{FF2B5EF4-FFF2-40B4-BE49-F238E27FC236}">
                <a16:creationId xmlns:a16="http://schemas.microsoft.com/office/drawing/2014/main" id="{3A4DFBD9-2C08-1AA2-8CDB-4F902CA550D0}"/>
              </a:ext>
            </a:extLst>
          </p:cNvPr>
          <p:cNvSpPr/>
          <p:nvPr/>
        </p:nvSpPr>
        <p:spPr>
          <a:xfrm>
            <a:off x="2887245" y="4644272"/>
            <a:ext cx="580349" cy="484632"/>
          </a:xfrm>
          <a:prstGeom prst="rightArrow">
            <a:avLst/>
          </a:prstGeom>
          <a:gradFill flip="none" rotWithShape="1">
            <a:gsLst>
              <a:gs pos="0">
                <a:schemeClr val="accent1">
                  <a:lumMod val="5000"/>
                  <a:lumOff val="9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F768B701-6643-CB87-E778-1DA1836B6C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887" t="15064" r="22641" b="20377"/>
          <a:stretch/>
        </p:blipFill>
        <p:spPr bwMode="auto">
          <a:xfrm>
            <a:off x="3613173" y="3842102"/>
            <a:ext cx="1989085" cy="2088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E95B38B-3CDE-56F2-DFD4-7A77649E14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95" t="9466" r="22468" b="23213"/>
          <a:stretch/>
        </p:blipFill>
        <p:spPr bwMode="auto">
          <a:xfrm>
            <a:off x="6473765" y="3816691"/>
            <a:ext cx="1934348" cy="2088971"/>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a:extLst>
              <a:ext uri="{FF2B5EF4-FFF2-40B4-BE49-F238E27FC236}">
                <a16:creationId xmlns:a16="http://schemas.microsoft.com/office/drawing/2014/main" id="{59BCB8DF-9D88-027F-E381-30C37DA756B1}"/>
              </a:ext>
            </a:extLst>
          </p:cNvPr>
          <p:cNvSpPr/>
          <p:nvPr/>
        </p:nvSpPr>
        <p:spPr>
          <a:xfrm>
            <a:off x="5747837" y="4620921"/>
            <a:ext cx="580349" cy="484632"/>
          </a:xfrm>
          <a:prstGeom prst="rightArrow">
            <a:avLst/>
          </a:prstGeom>
          <a:gradFill flip="none" rotWithShape="1">
            <a:gsLst>
              <a:gs pos="0">
                <a:schemeClr val="accent1">
                  <a:lumMod val="5000"/>
                  <a:lumOff val="9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131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221F5-EC4C-B356-0B18-42B986DAAEA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8DAF050-9D85-2EEF-B5E1-1AC4C847705B}"/>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37C0613-030C-03A9-2A45-F62B955AB84A}"/>
              </a:ext>
            </a:extLst>
          </p:cNvPr>
          <p:cNvPicPr>
            <a:picLocks noChangeAspect="1"/>
          </p:cNvPicPr>
          <p:nvPr/>
        </p:nvPicPr>
        <p:blipFill>
          <a:blip r:embed="rId3"/>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0C286534-2617-3BC5-1404-D8A876D6F362}"/>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0D76B115-2ED2-7598-7223-A8344775EF4B}"/>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2A907260-D8B5-F5B6-B86D-DFD667952798}"/>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use simple sentences</a:t>
            </a:r>
          </a:p>
        </p:txBody>
      </p:sp>
      <p:sp>
        <p:nvSpPr>
          <p:cNvPr id="8" name="Rectangle 7">
            <a:extLst>
              <a:ext uri="{FF2B5EF4-FFF2-40B4-BE49-F238E27FC236}">
                <a16:creationId xmlns:a16="http://schemas.microsoft.com/office/drawing/2014/main" id="{9CEAC4B3-EED3-CEF1-6F1F-431DEF2E043D}"/>
              </a:ext>
            </a:extLst>
          </p:cNvPr>
          <p:cNvSpPr/>
          <p:nvPr/>
        </p:nvSpPr>
        <p:spPr>
          <a:xfrm>
            <a:off x="651610" y="1556544"/>
            <a:ext cx="8256418" cy="13631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Scientific writing is not like novel or poem writing; The most important thing is to </a:t>
            </a:r>
            <a:r>
              <a:rPr lang="en-US" dirty="0">
                <a:solidFill>
                  <a:srgbClr val="C00000"/>
                </a:solidFill>
                <a:latin typeface="Comic Sans MS" panose="030F0902030302020204" pitchFamily="66" charset="0"/>
              </a:rPr>
              <a:t>make every point clear</a:t>
            </a:r>
            <a:r>
              <a:rPr lang="en-US" dirty="0">
                <a:solidFill>
                  <a:schemeClr val="tx1"/>
                </a:solidFill>
                <a:latin typeface="Comic Sans MS" panose="030F0902030302020204" pitchFamily="66" charset="0"/>
              </a:rPr>
              <a:t> so reviewers and readers can </a:t>
            </a:r>
            <a:r>
              <a:rPr lang="en-US" dirty="0">
                <a:solidFill>
                  <a:srgbClr val="C00000"/>
                </a:solidFill>
                <a:latin typeface="Comic Sans MS" panose="030F0902030302020204" pitchFamily="66" charset="0"/>
              </a:rPr>
              <a:t>understand it easily</a:t>
            </a:r>
            <a:r>
              <a:rPr lang="en-US" dirty="0">
                <a:solidFill>
                  <a:schemeClr val="tx1"/>
                </a:solidFill>
                <a:latin typeface="Comic Sans MS" panose="030F0902030302020204" pitchFamily="66" charset="0"/>
              </a:rPr>
              <a:t>.</a:t>
            </a:r>
          </a:p>
        </p:txBody>
      </p:sp>
      <p:sp>
        <p:nvSpPr>
          <p:cNvPr id="10" name="Rectangle 9">
            <a:extLst>
              <a:ext uri="{FF2B5EF4-FFF2-40B4-BE49-F238E27FC236}">
                <a16:creationId xmlns:a16="http://schemas.microsoft.com/office/drawing/2014/main" id="{44D43998-FAF0-1521-7944-E1ADA80D6351}"/>
              </a:ext>
            </a:extLst>
          </p:cNvPr>
          <p:cNvSpPr/>
          <p:nvPr/>
        </p:nvSpPr>
        <p:spPr>
          <a:xfrm>
            <a:off x="235973" y="2989208"/>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Write every word on your own</a:t>
            </a:r>
          </a:p>
        </p:txBody>
      </p:sp>
      <p:sp>
        <p:nvSpPr>
          <p:cNvPr id="11" name="Rectangle 10">
            <a:extLst>
              <a:ext uri="{FF2B5EF4-FFF2-40B4-BE49-F238E27FC236}">
                <a16:creationId xmlns:a16="http://schemas.microsoft.com/office/drawing/2014/main" id="{304A66C9-ACC6-9935-EC49-0958EB1BF8A0}"/>
              </a:ext>
            </a:extLst>
          </p:cNvPr>
          <p:cNvSpPr/>
          <p:nvPr/>
        </p:nvSpPr>
        <p:spPr>
          <a:xfrm>
            <a:off x="651610" y="3517900"/>
            <a:ext cx="8256418" cy="15528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Do NOT copy from other papers (even your own papers). You can rephrase similar statements.</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My opinion: Use tools like ChatGPT </a:t>
            </a:r>
            <a:r>
              <a:rPr lang="en-US" dirty="0">
                <a:solidFill>
                  <a:srgbClr val="C00000"/>
                </a:solidFill>
                <a:latin typeface="Comic Sans MS" panose="030F0902030302020204" pitchFamily="66" charset="0"/>
              </a:rPr>
              <a:t>only when you know how to write papers</a:t>
            </a:r>
            <a:r>
              <a:rPr lang="en-US" dirty="0">
                <a:solidFill>
                  <a:schemeClr val="tx1"/>
                </a:solidFill>
                <a:latin typeface="Comic Sans MS" panose="030F0902030302020204" pitchFamily="66" charset="0"/>
              </a:rPr>
              <a:t>; don’t use it when you start the learning of writing</a:t>
            </a:r>
            <a:endParaRPr lang="en-US" dirty="0">
              <a:solidFill>
                <a:srgbClr val="C00000"/>
              </a:solidFill>
              <a:latin typeface="Comic Sans MS" panose="030F0902030302020204" pitchFamily="66" charset="0"/>
            </a:endParaRPr>
          </a:p>
        </p:txBody>
      </p:sp>
    </p:spTree>
    <p:extLst>
      <p:ext uri="{BB962C8B-B14F-4D97-AF65-F5344CB8AC3E}">
        <p14:creationId xmlns:p14="http://schemas.microsoft.com/office/powerpoint/2010/main" val="3183954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D2CAC-CF12-3417-C771-0B641CA9B5C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5A8DF39-8646-82FC-1982-E65CF9ACD82D}"/>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E850DC84-8568-BCC6-6F7F-7EDAC12D29F8}"/>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113691A9-BCFC-0AAE-4472-E06353978045}"/>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9E4840EC-1882-D213-8F5E-13630A1CE59F}"/>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sp>
        <p:nvSpPr>
          <p:cNvPr id="12" name="Rectangle 11">
            <a:extLst>
              <a:ext uri="{FF2B5EF4-FFF2-40B4-BE49-F238E27FC236}">
                <a16:creationId xmlns:a16="http://schemas.microsoft.com/office/drawing/2014/main" id="{B5555A30-48DF-3CD7-6604-521609646D59}"/>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make good-looking figures</a:t>
            </a:r>
          </a:p>
        </p:txBody>
      </p:sp>
      <p:sp>
        <p:nvSpPr>
          <p:cNvPr id="13" name="Rectangle 12">
            <a:extLst>
              <a:ext uri="{FF2B5EF4-FFF2-40B4-BE49-F238E27FC236}">
                <a16:creationId xmlns:a16="http://schemas.microsoft.com/office/drawing/2014/main" id="{C1B0FB65-F1E5-DE89-DE3D-D76B9BAA43AA}"/>
              </a:ext>
            </a:extLst>
          </p:cNvPr>
          <p:cNvSpPr/>
          <p:nvPr/>
        </p:nvSpPr>
        <p:spPr>
          <a:xfrm>
            <a:off x="651610" y="1556544"/>
            <a:ext cx="8256418" cy="16410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These are what you can control in your paper, so try to make them good and give reviewers a good impression</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Learn from other papers</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Tool: Power Point is good enough to me</a:t>
            </a:r>
          </a:p>
        </p:txBody>
      </p:sp>
    </p:spTree>
    <p:extLst>
      <p:ext uri="{BB962C8B-B14F-4D97-AF65-F5344CB8AC3E}">
        <p14:creationId xmlns:p14="http://schemas.microsoft.com/office/powerpoint/2010/main" val="851286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EE931-8BF7-5F79-17CF-2E21CD276F9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9F00699-800C-67F1-EB70-BDB266724CA0}"/>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917DB599-67A8-6153-14EE-89C1ED9CA349}"/>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AEC2ECD1-52DE-F555-2C66-6D6EC440F3B4}"/>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7FCDA664-B3D0-8823-BD82-6D95F7DBA9CE}"/>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sp>
        <p:nvSpPr>
          <p:cNvPr id="12" name="Rectangle 11">
            <a:extLst>
              <a:ext uri="{FF2B5EF4-FFF2-40B4-BE49-F238E27FC236}">
                <a16:creationId xmlns:a16="http://schemas.microsoft.com/office/drawing/2014/main" id="{04327C0B-B061-2F69-22FA-EB21569A1E82}"/>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make good-looking figures</a:t>
            </a:r>
          </a:p>
        </p:txBody>
      </p:sp>
      <p:sp>
        <p:nvSpPr>
          <p:cNvPr id="13" name="Rectangle 12">
            <a:extLst>
              <a:ext uri="{FF2B5EF4-FFF2-40B4-BE49-F238E27FC236}">
                <a16:creationId xmlns:a16="http://schemas.microsoft.com/office/drawing/2014/main" id="{646B0D29-6679-52B9-7B17-8A5086145185}"/>
              </a:ext>
            </a:extLst>
          </p:cNvPr>
          <p:cNvSpPr/>
          <p:nvPr/>
        </p:nvSpPr>
        <p:spPr>
          <a:xfrm>
            <a:off x="651610" y="1568419"/>
            <a:ext cx="8256418"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Some examples (not from my paper)</a:t>
            </a:r>
          </a:p>
        </p:txBody>
      </p:sp>
      <p:pic>
        <p:nvPicPr>
          <p:cNvPr id="14" name="Picture 13">
            <a:extLst>
              <a:ext uri="{FF2B5EF4-FFF2-40B4-BE49-F238E27FC236}">
                <a16:creationId xmlns:a16="http://schemas.microsoft.com/office/drawing/2014/main" id="{7C8ED779-E240-C170-E73D-5AE6898B19F6}"/>
              </a:ext>
            </a:extLst>
          </p:cNvPr>
          <p:cNvPicPr>
            <a:picLocks noChangeAspect="1"/>
          </p:cNvPicPr>
          <p:nvPr/>
        </p:nvPicPr>
        <p:blipFill>
          <a:blip r:embed="rId4"/>
          <a:stretch>
            <a:fillRect/>
          </a:stretch>
        </p:blipFill>
        <p:spPr>
          <a:xfrm>
            <a:off x="176595" y="2134506"/>
            <a:ext cx="2649731" cy="2062261"/>
          </a:xfrm>
          <a:prstGeom prst="rect">
            <a:avLst/>
          </a:prstGeom>
          <a:ln>
            <a:solidFill>
              <a:schemeClr val="accent6">
                <a:lumMod val="60000"/>
                <a:lumOff val="40000"/>
              </a:schemeClr>
            </a:solidFill>
          </a:ln>
        </p:spPr>
      </p:pic>
      <p:pic>
        <p:nvPicPr>
          <p:cNvPr id="15" name="Picture 14">
            <a:extLst>
              <a:ext uri="{FF2B5EF4-FFF2-40B4-BE49-F238E27FC236}">
                <a16:creationId xmlns:a16="http://schemas.microsoft.com/office/drawing/2014/main" id="{A5D6BC6C-1D30-667A-3720-883734FD65BF}"/>
              </a:ext>
            </a:extLst>
          </p:cNvPr>
          <p:cNvPicPr>
            <a:picLocks noChangeAspect="1"/>
          </p:cNvPicPr>
          <p:nvPr/>
        </p:nvPicPr>
        <p:blipFill>
          <a:blip r:embed="rId5"/>
          <a:stretch>
            <a:fillRect/>
          </a:stretch>
        </p:blipFill>
        <p:spPr>
          <a:xfrm>
            <a:off x="2970367" y="2137414"/>
            <a:ext cx="5386465" cy="1913840"/>
          </a:xfrm>
          <a:prstGeom prst="rect">
            <a:avLst/>
          </a:prstGeom>
          <a:ln>
            <a:solidFill>
              <a:schemeClr val="accent6">
                <a:lumMod val="60000"/>
                <a:lumOff val="40000"/>
              </a:schemeClr>
            </a:solidFill>
          </a:ln>
        </p:spPr>
      </p:pic>
      <p:pic>
        <p:nvPicPr>
          <p:cNvPr id="17" name="Picture 16">
            <a:extLst>
              <a:ext uri="{FF2B5EF4-FFF2-40B4-BE49-F238E27FC236}">
                <a16:creationId xmlns:a16="http://schemas.microsoft.com/office/drawing/2014/main" id="{752799BE-CB4F-D44B-01FB-38AB12BEB916}"/>
              </a:ext>
            </a:extLst>
          </p:cNvPr>
          <p:cNvPicPr>
            <a:picLocks noChangeAspect="1"/>
          </p:cNvPicPr>
          <p:nvPr/>
        </p:nvPicPr>
        <p:blipFill>
          <a:blip r:embed="rId6"/>
          <a:stretch>
            <a:fillRect/>
          </a:stretch>
        </p:blipFill>
        <p:spPr>
          <a:xfrm>
            <a:off x="93473" y="4303957"/>
            <a:ext cx="4615793" cy="1741518"/>
          </a:xfrm>
          <a:prstGeom prst="rect">
            <a:avLst/>
          </a:prstGeom>
          <a:ln>
            <a:solidFill>
              <a:schemeClr val="accent6">
                <a:lumMod val="60000"/>
                <a:lumOff val="40000"/>
              </a:schemeClr>
            </a:solidFill>
          </a:ln>
        </p:spPr>
      </p:pic>
      <p:pic>
        <p:nvPicPr>
          <p:cNvPr id="19" name="Picture 18">
            <a:extLst>
              <a:ext uri="{FF2B5EF4-FFF2-40B4-BE49-F238E27FC236}">
                <a16:creationId xmlns:a16="http://schemas.microsoft.com/office/drawing/2014/main" id="{52F2CE5E-FC83-788A-29E4-31FD13D22AE9}"/>
              </a:ext>
            </a:extLst>
          </p:cNvPr>
          <p:cNvPicPr>
            <a:picLocks noChangeAspect="1"/>
          </p:cNvPicPr>
          <p:nvPr/>
        </p:nvPicPr>
        <p:blipFill>
          <a:blip r:embed="rId7"/>
          <a:stretch>
            <a:fillRect/>
          </a:stretch>
        </p:blipFill>
        <p:spPr>
          <a:xfrm>
            <a:off x="4856930" y="4134379"/>
            <a:ext cx="3430752" cy="1201009"/>
          </a:xfrm>
          <a:prstGeom prst="rect">
            <a:avLst/>
          </a:prstGeom>
          <a:ln>
            <a:solidFill>
              <a:schemeClr val="accent6">
                <a:lumMod val="60000"/>
                <a:lumOff val="40000"/>
              </a:schemeClr>
            </a:solidFill>
          </a:ln>
        </p:spPr>
      </p:pic>
      <p:pic>
        <p:nvPicPr>
          <p:cNvPr id="20" name="Picture 19">
            <a:extLst>
              <a:ext uri="{FF2B5EF4-FFF2-40B4-BE49-F238E27FC236}">
                <a16:creationId xmlns:a16="http://schemas.microsoft.com/office/drawing/2014/main" id="{32098BFB-E45C-A261-02EF-8F43F6C8DA2B}"/>
              </a:ext>
            </a:extLst>
          </p:cNvPr>
          <p:cNvPicPr>
            <a:picLocks noChangeAspect="1"/>
          </p:cNvPicPr>
          <p:nvPr/>
        </p:nvPicPr>
        <p:blipFill>
          <a:blip r:embed="rId8"/>
          <a:stretch>
            <a:fillRect/>
          </a:stretch>
        </p:blipFill>
        <p:spPr>
          <a:xfrm>
            <a:off x="4779819" y="5393424"/>
            <a:ext cx="4303618" cy="1201009"/>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3776593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79D5C-D428-5DC4-DEC2-71E50543CB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897323A-B2AD-3121-CBE6-97C80A04D95B}"/>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0B9E4F9A-38E0-AE37-7381-7FE7D576284A}"/>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CCA68E29-712D-E60E-49FA-C5985B3D66BC}"/>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7A3FC96C-8534-5FC9-BD1B-275B07847A35}"/>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sp>
        <p:nvSpPr>
          <p:cNvPr id="12" name="Rectangle 11">
            <a:extLst>
              <a:ext uri="{FF2B5EF4-FFF2-40B4-BE49-F238E27FC236}">
                <a16:creationId xmlns:a16="http://schemas.microsoft.com/office/drawing/2014/main" id="{445DFE40-0BC5-974D-EA39-D56D851B2189}"/>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conduct extensive experiments/analysis</a:t>
            </a:r>
          </a:p>
        </p:txBody>
      </p:sp>
      <p:sp>
        <p:nvSpPr>
          <p:cNvPr id="13" name="Rectangle 12">
            <a:extLst>
              <a:ext uri="{FF2B5EF4-FFF2-40B4-BE49-F238E27FC236}">
                <a16:creationId xmlns:a16="http://schemas.microsoft.com/office/drawing/2014/main" id="{7810B1A3-13EB-0BD8-AB30-E334ECECF9BF}"/>
              </a:ext>
            </a:extLst>
          </p:cNvPr>
          <p:cNvSpPr/>
          <p:nvPr/>
        </p:nvSpPr>
        <p:spPr>
          <a:xfrm>
            <a:off x="651610" y="1556543"/>
            <a:ext cx="8256418" cy="23646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Extensive and solid experiments are crucial (in reviewers’ eye) to justify the effectiveness of your work </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 Rich ablations are required for analysis</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Tables in experiments should be compact and elegant</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Highlight your results in tables</a:t>
            </a:r>
          </a:p>
          <a:p>
            <a:pPr marL="342900" indent="-342900">
              <a:lnSpc>
                <a:spcPct val="135000"/>
              </a:lnSpc>
              <a:buFont typeface="Courier New" panose="02070309020205020404" pitchFamily="49" charset="0"/>
              <a:buChar char="o"/>
            </a:pPr>
            <a:r>
              <a:rPr lang="en-US" dirty="0">
                <a:solidFill>
                  <a:schemeClr val="tx1"/>
                </a:solidFill>
                <a:latin typeface="Comic Sans MS" panose="030F0902030302020204" pitchFamily="66" charset="0"/>
              </a:rPr>
              <a:t>Improve readability of your tables in ablations (adding orders)</a:t>
            </a:r>
          </a:p>
        </p:txBody>
      </p:sp>
    </p:spTree>
    <p:extLst>
      <p:ext uri="{BB962C8B-B14F-4D97-AF65-F5344CB8AC3E}">
        <p14:creationId xmlns:p14="http://schemas.microsoft.com/office/powerpoint/2010/main" val="3944850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EDA7A-48B1-E73C-7179-5F898123D94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BA09DCD-6E83-3C36-2576-98805CCC7C58}"/>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DE630425-4E1D-78DF-585D-1DB7FF73AF84}"/>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CBB62603-5291-059E-2DEF-7A686468896F}"/>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DAA846C2-05EF-6BAA-FE81-83B775AB48D3}"/>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sp>
        <p:nvSpPr>
          <p:cNvPr id="12" name="Rectangle 11">
            <a:extLst>
              <a:ext uri="{FF2B5EF4-FFF2-40B4-BE49-F238E27FC236}">
                <a16:creationId xmlns:a16="http://schemas.microsoft.com/office/drawing/2014/main" id="{7882F472-8485-588B-4EF8-F33674125C49}"/>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conduct extensive experiments/analysis</a:t>
            </a:r>
          </a:p>
        </p:txBody>
      </p:sp>
      <p:pic>
        <p:nvPicPr>
          <p:cNvPr id="3" name="Picture 2">
            <a:extLst>
              <a:ext uri="{FF2B5EF4-FFF2-40B4-BE49-F238E27FC236}">
                <a16:creationId xmlns:a16="http://schemas.microsoft.com/office/drawing/2014/main" id="{5DBCCB25-39CF-FEA2-C48D-A6B9CAA8CDC9}"/>
              </a:ext>
            </a:extLst>
          </p:cNvPr>
          <p:cNvPicPr>
            <a:picLocks noChangeAspect="1"/>
          </p:cNvPicPr>
          <p:nvPr/>
        </p:nvPicPr>
        <p:blipFill>
          <a:blip r:embed="rId4"/>
          <a:stretch>
            <a:fillRect/>
          </a:stretch>
        </p:blipFill>
        <p:spPr>
          <a:xfrm>
            <a:off x="480650" y="1776786"/>
            <a:ext cx="8182700" cy="4091350"/>
          </a:xfrm>
          <a:prstGeom prst="rect">
            <a:avLst/>
          </a:prstGeom>
        </p:spPr>
      </p:pic>
      <p:sp>
        <p:nvSpPr>
          <p:cNvPr id="6" name="Rounded Rectangle 5">
            <a:extLst>
              <a:ext uri="{FF2B5EF4-FFF2-40B4-BE49-F238E27FC236}">
                <a16:creationId xmlns:a16="http://schemas.microsoft.com/office/drawing/2014/main" id="{46DA91E6-B2CF-21E6-AEAD-BF6DA9FB24A2}"/>
              </a:ext>
            </a:extLst>
          </p:cNvPr>
          <p:cNvSpPr/>
          <p:nvPr/>
        </p:nvSpPr>
        <p:spPr>
          <a:xfrm>
            <a:off x="235973" y="3111335"/>
            <a:ext cx="8646770" cy="31766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C554D64-4EE1-CFF8-566A-D1CDF07F5218}"/>
              </a:ext>
            </a:extLst>
          </p:cNvPr>
          <p:cNvSpPr/>
          <p:nvPr/>
        </p:nvSpPr>
        <p:spPr>
          <a:xfrm>
            <a:off x="248614" y="5476687"/>
            <a:ext cx="8646770" cy="31766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387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3F72B-D67B-A9E1-E278-29370940748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6C04B5E-6752-5F83-563C-E6BAD51A2C36}"/>
              </a:ext>
            </a:extLst>
          </p:cNvPr>
          <p:cNvPicPr>
            <a:picLocks noChangeAspect="1"/>
          </p:cNvPicPr>
          <p:nvPr/>
        </p:nvPicPr>
        <p:blipFill>
          <a:blip r:embed="rId3"/>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FB43F553-7053-F9BC-77E9-1347261113A9}"/>
              </a:ext>
            </a:extLst>
          </p:cNvPr>
          <p:cNvPicPr>
            <a:picLocks noChangeAspect="1"/>
          </p:cNvPicPr>
          <p:nvPr/>
        </p:nvPicPr>
        <p:blipFill>
          <a:blip r:embed="rId3"/>
          <a:stretch>
            <a:fillRect/>
          </a:stretch>
        </p:blipFill>
        <p:spPr>
          <a:xfrm>
            <a:off x="0" y="6677025"/>
            <a:ext cx="9144000" cy="180975"/>
          </a:xfrm>
          <a:prstGeom prst="rect">
            <a:avLst/>
          </a:prstGeom>
          <a:effectLst/>
        </p:spPr>
      </p:pic>
      <p:cxnSp>
        <p:nvCxnSpPr>
          <p:cNvPr id="9" name="Straight Connector 8">
            <a:extLst>
              <a:ext uri="{FF2B5EF4-FFF2-40B4-BE49-F238E27FC236}">
                <a16:creationId xmlns:a16="http://schemas.microsoft.com/office/drawing/2014/main" id="{E00CB3C3-ED07-68F0-3AC1-C17857D0B561}"/>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B8F4A5B-1FF5-ED16-3BBD-1F72AA158E7B}"/>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Some Suggestions/Tricks</a:t>
            </a:r>
            <a:endParaRPr lang="en-US" sz="3600" dirty="0">
              <a:solidFill>
                <a:srgbClr val="007B3B"/>
              </a:solidFill>
              <a:latin typeface="Comic Sans MS" panose="030F0902030302020204" pitchFamily="66" charset="0"/>
            </a:endParaRPr>
          </a:p>
        </p:txBody>
      </p:sp>
      <p:sp>
        <p:nvSpPr>
          <p:cNvPr id="12" name="Rectangle 11">
            <a:extLst>
              <a:ext uri="{FF2B5EF4-FFF2-40B4-BE49-F238E27FC236}">
                <a16:creationId xmlns:a16="http://schemas.microsoft.com/office/drawing/2014/main" id="{31993569-ABB3-4E02-89A2-0A07C967C9BA}"/>
              </a:ext>
            </a:extLst>
          </p:cNvPr>
          <p:cNvSpPr/>
          <p:nvPr/>
        </p:nvSpPr>
        <p:spPr>
          <a:xfrm>
            <a:off x="235973" y="1140054"/>
            <a:ext cx="8529204" cy="523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Try to conduct extensive experiments/analysis</a:t>
            </a:r>
          </a:p>
        </p:txBody>
      </p:sp>
      <p:pic>
        <p:nvPicPr>
          <p:cNvPr id="7" name="Picture 6">
            <a:extLst>
              <a:ext uri="{FF2B5EF4-FFF2-40B4-BE49-F238E27FC236}">
                <a16:creationId xmlns:a16="http://schemas.microsoft.com/office/drawing/2014/main" id="{4CAA961A-61D0-7C62-EA26-BB056B850DCD}"/>
              </a:ext>
            </a:extLst>
          </p:cNvPr>
          <p:cNvPicPr>
            <a:picLocks noChangeAspect="1"/>
          </p:cNvPicPr>
          <p:nvPr/>
        </p:nvPicPr>
        <p:blipFill>
          <a:blip r:embed="rId4"/>
          <a:stretch>
            <a:fillRect/>
          </a:stretch>
        </p:blipFill>
        <p:spPr>
          <a:xfrm>
            <a:off x="852857" y="3547055"/>
            <a:ext cx="6962504" cy="3051746"/>
          </a:xfrm>
          <a:prstGeom prst="rect">
            <a:avLst/>
          </a:prstGeom>
        </p:spPr>
      </p:pic>
      <p:sp>
        <p:nvSpPr>
          <p:cNvPr id="10" name="Rounded Rectangle 9">
            <a:extLst>
              <a:ext uri="{FF2B5EF4-FFF2-40B4-BE49-F238E27FC236}">
                <a16:creationId xmlns:a16="http://schemas.microsoft.com/office/drawing/2014/main" id="{3FB9A98F-71AD-7A4B-2AF4-8FA184961055}"/>
              </a:ext>
            </a:extLst>
          </p:cNvPr>
          <p:cNvSpPr/>
          <p:nvPr/>
        </p:nvSpPr>
        <p:spPr>
          <a:xfrm>
            <a:off x="952575" y="4264734"/>
            <a:ext cx="328561" cy="108803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7B82F23-86F8-50A4-C7A7-1066C6309D7D}"/>
              </a:ext>
            </a:extLst>
          </p:cNvPr>
          <p:cNvSpPr/>
          <p:nvPr/>
        </p:nvSpPr>
        <p:spPr>
          <a:xfrm>
            <a:off x="4393484" y="4272743"/>
            <a:ext cx="328562" cy="1026832"/>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47578C2-F68B-2A06-246A-ACC82CDFA146}"/>
              </a:ext>
            </a:extLst>
          </p:cNvPr>
          <p:cNvSpPr/>
          <p:nvPr/>
        </p:nvSpPr>
        <p:spPr>
          <a:xfrm>
            <a:off x="989981" y="5690066"/>
            <a:ext cx="328561" cy="92215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EF85A3D-B007-C839-4508-B18A96470161}"/>
              </a:ext>
            </a:extLst>
          </p:cNvPr>
          <p:cNvSpPr/>
          <p:nvPr/>
        </p:nvSpPr>
        <p:spPr>
          <a:xfrm>
            <a:off x="4412243" y="5821070"/>
            <a:ext cx="328561" cy="78960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68949BE-6A71-D437-98A7-5747DC2130CF}"/>
              </a:ext>
            </a:extLst>
          </p:cNvPr>
          <p:cNvPicPr>
            <a:picLocks noChangeAspect="1"/>
          </p:cNvPicPr>
          <p:nvPr/>
        </p:nvPicPr>
        <p:blipFill>
          <a:blip r:embed="rId5"/>
          <a:stretch>
            <a:fillRect/>
          </a:stretch>
        </p:blipFill>
        <p:spPr>
          <a:xfrm>
            <a:off x="852857" y="1576478"/>
            <a:ext cx="5887998" cy="1850649"/>
          </a:xfrm>
          <a:prstGeom prst="rect">
            <a:avLst/>
          </a:prstGeom>
        </p:spPr>
      </p:pic>
      <p:sp>
        <p:nvSpPr>
          <p:cNvPr id="8" name="Rounded Rectangle 7">
            <a:extLst>
              <a:ext uri="{FF2B5EF4-FFF2-40B4-BE49-F238E27FC236}">
                <a16:creationId xmlns:a16="http://schemas.microsoft.com/office/drawing/2014/main" id="{E77C2188-7DAE-B686-5A3C-AEF377F9CACF}"/>
              </a:ext>
            </a:extLst>
          </p:cNvPr>
          <p:cNvSpPr/>
          <p:nvPr/>
        </p:nvSpPr>
        <p:spPr>
          <a:xfrm>
            <a:off x="3703915" y="1830646"/>
            <a:ext cx="298070" cy="1088038"/>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128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424BA-11C2-096B-6DF4-1EA025FEB8B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B57496A-8DC3-F4B0-AE4C-EB6221E65899}"/>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0D22DE62-A942-666B-7754-46348B91979B}"/>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61873378-C63B-7029-D38B-F9016018B5E4}"/>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67E3B977-30CE-B700-6F32-CFF33DC3DF93}"/>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E370E598-2165-4C3C-D623-65741F09B905}"/>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Title</a:t>
            </a:r>
          </a:p>
        </p:txBody>
      </p:sp>
      <p:sp>
        <p:nvSpPr>
          <p:cNvPr id="2" name="Rectangle 1">
            <a:extLst>
              <a:ext uri="{FF2B5EF4-FFF2-40B4-BE49-F238E27FC236}">
                <a16:creationId xmlns:a16="http://schemas.microsoft.com/office/drawing/2014/main" id="{2C6E06CC-63A3-0EE9-AA47-50F76FDCB047}"/>
              </a:ext>
            </a:extLst>
          </p:cNvPr>
          <p:cNvSpPr/>
          <p:nvPr/>
        </p:nvSpPr>
        <p:spPr>
          <a:xfrm>
            <a:off x="744583" y="1601117"/>
            <a:ext cx="8138160" cy="27003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Clearly</a:t>
            </a:r>
            <a:r>
              <a:rPr lang="zh-CN" altLang="en-US" sz="2000" dirty="0">
                <a:solidFill>
                  <a:schemeClr val="tx1"/>
                </a:solidFill>
                <a:latin typeface="Comic Sans MS" panose="030F0902030302020204" pitchFamily="66" charset="0"/>
              </a:rPr>
              <a:t> </a:t>
            </a:r>
            <a:r>
              <a:rPr lang="en-US" altLang="zh-CN" sz="2000" dirty="0">
                <a:solidFill>
                  <a:schemeClr val="tx1"/>
                </a:solidFill>
                <a:latin typeface="Comic Sans MS" panose="030F0902030302020204" pitchFamily="66" charset="0"/>
              </a:rPr>
              <a:t>state the key in you paper</a:t>
            </a: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Don’t make it too long (usually less than 15 words)</a:t>
            </a: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Make it attractive</a:t>
            </a:r>
          </a:p>
          <a:p>
            <a:pPr marL="342900" indent="-342900">
              <a:lnSpc>
                <a:spcPct val="135000"/>
              </a:lnSpc>
              <a:buFont typeface="Courier New" panose="02070309020205020404" pitchFamily="49" charset="0"/>
              <a:buChar char="o"/>
            </a:pP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rgbClr val="C00000"/>
                </a:solidFill>
                <a:latin typeface="Comic Sans MS" panose="030F0902030302020204" pitchFamily="66" charset="0"/>
              </a:rPr>
              <a:t>A good title is as important as the abstract and introduction. It is worth time.</a:t>
            </a:r>
          </a:p>
        </p:txBody>
      </p:sp>
    </p:spTree>
    <p:extLst>
      <p:ext uri="{BB962C8B-B14F-4D97-AF65-F5344CB8AC3E}">
        <p14:creationId xmlns:p14="http://schemas.microsoft.com/office/powerpoint/2010/main" val="3542936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EF7B6-B8E5-8278-DDBA-E8C2536E86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643BF21-03E4-815A-8819-458643D50112}"/>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FEAE7080-61CE-4144-29C4-FAFC81FDC082}"/>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2541ADA9-49B3-8C93-096E-32873A551AAA}"/>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0BB41E15-900C-6232-D7AE-90EA48AEFE8F}"/>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1D570042-7F30-BBEC-96F3-17CDC4EAD062}"/>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Title</a:t>
            </a:r>
          </a:p>
        </p:txBody>
      </p:sp>
      <p:sp>
        <p:nvSpPr>
          <p:cNvPr id="2" name="Rectangle 1">
            <a:extLst>
              <a:ext uri="{FF2B5EF4-FFF2-40B4-BE49-F238E27FC236}">
                <a16:creationId xmlns:a16="http://schemas.microsoft.com/office/drawing/2014/main" id="{7786FD5E-CDAF-87D2-BFEC-BE8C1C3C3881}"/>
              </a:ext>
            </a:extLst>
          </p:cNvPr>
          <p:cNvSpPr/>
          <p:nvPr/>
        </p:nvSpPr>
        <p:spPr>
          <a:xfrm>
            <a:off x="744583" y="1601117"/>
            <a:ext cx="7731905" cy="4910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strategy: </a:t>
            </a:r>
            <a:r>
              <a:rPr lang="en-US" altLang="zh-CN" sz="2000" dirty="0">
                <a:solidFill>
                  <a:srgbClr val="00B050"/>
                </a:solidFill>
                <a:latin typeface="Comic Sans MS" panose="030F0902030302020204" pitchFamily="66" charset="0"/>
              </a:rPr>
              <a:t>attractive words</a:t>
            </a:r>
            <a:r>
              <a:rPr lang="zh-CN" altLang="en-US" sz="2000" dirty="0">
                <a:solidFill>
                  <a:srgbClr val="00B050"/>
                </a:solidFill>
                <a:latin typeface="Comic Sans MS" panose="030F0902030302020204" pitchFamily="66" charset="0"/>
              </a:rPr>
              <a:t> </a:t>
            </a:r>
            <a:r>
              <a:rPr lang="en-US" altLang="zh-CN" sz="2000" dirty="0">
                <a:solidFill>
                  <a:srgbClr val="00B050"/>
                </a:solidFill>
                <a:latin typeface="Comic Sans MS" panose="030F0902030302020204" pitchFamily="66" charset="0"/>
              </a:rPr>
              <a:t>(optional)</a:t>
            </a:r>
            <a:r>
              <a:rPr lang="en-US" altLang="zh-CN" sz="2000" dirty="0">
                <a:solidFill>
                  <a:schemeClr val="tx1"/>
                </a:solidFill>
                <a:latin typeface="Comic Sans MS" panose="030F0902030302020204" pitchFamily="66" charset="0"/>
              </a:rPr>
              <a:t> + </a:t>
            </a:r>
            <a:r>
              <a:rPr lang="en-US" altLang="zh-CN" sz="2000" dirty="0">
                <a:solidFill>
                  <a:srgbClr val="3761FF"/>
                </a:solidFill>
                <a:latin typeface="Comic Sans MS" panose="030F0902030302020204" pitchFamily="66" charset="0"/>
              </a:rPr>
              <a:t>key words </a:t>
            </a:r>
            <a:r>
              <a:rPr lang="en-US" altLang="zh-CN" sz="2000" dirty="0">
                <a:solidFill>
                  <a:schemeClr val="tx1"/>
                </a:solidFill>
                <a:latin typeface="Comic Sans MS" panose="030F0902030302020204" pitchFamily="66" charset="0"/>
              </a:rPr>
              <a:t>+ </a:t>
            </a:r>
            <a:r>
              <a:rPr lang="en-US" altLang="zh-CN" sz="2000" dirty="0">
                <a:solidFill>
                  <a:schemeClr val="accent5">
                    <a:lumMod val="60000"/>
                    <a:lumOff val="40000"/>
                  </a:schemeClr>
                </a:solidFill>
                <a:latin typeface="Comic Sans MS" panose="030F0902030302020204" pitchFamily="66" charset="0"/>
              </a:rPr>
              <a:t>purpose words (optional) </a:t>
            </a:r>
            <a:r>
              <a:rPr lang="en-US" altLang="zh-CN" sz="2000" dirty="0">
                <a:solidFill>
                  <a:schemeClr val="tx1"/>
                </a:solidFill>
                <a:latin typeface="Comic Sans MS" panose="030F0902030302020204" pitchFamily="66" charset="0"/>
              </a:rPr>
              <a:t>+ </a:t>
            </a:r>
            <a:r>
              <a:rPr lang="en-US" altLang="zh-CN" sz="2000" dirty="0">
                <a:solidFill>
                  <a:srgbClr val="C00000"/>
                </a:solidFill>
                <a:latin typeface="Comic Sans MS" panose="030F0902030302020204" pitchFamily="66" charset="0"/>
              </a:rPr>
              <a:t>task name </a:t>
            </a:r>
            <a:r>
              <a:rPr lang="en-US" altLang="zh-CN" sz="2000" dirty="0">
                <a:solidFill>
                  <a:schemeClr val="tx1"/>
                </a:solidFill>
                <a:latin typeface="Comic Sans MS" panose="030F0902030302020204" pitchFamily="66" charset="0"/>
              </a:rPr>
              <a:t>(note: the order of these words is flexible)</a:t>
            </a:r>
          </a:p>
          <a:p>
            <a:pPr marL="342900" indent="-342900">
              <a:lnSpc>
                <a:spcPct val="135000"/>
              </a:lnSpc>
              <a:buFont typeface="Courier New" panose="02070309020205020404" pitchFamily="49" charset="0"/>
              <a:buChar char="o"/>
            </a:pP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Some examples of titles in my papers:</a:t>
            </a:r>
          </a:p>
          <a:p>
            <a:pPr marL="800100" lvl="1" indent="-342900">
              <a:lnSpc>
                <a:spcPct val="130000"/>
              </a:lnSpc>
              <a:buFont typeface="Wingdings" pitchFamily="2" charset="2"/>
              <a:buChar char="§"/>
            </a:pPr>
            <a:r>
              <a:rPr lang="en-US" sz="1500" dirty="0">
                <a:solidFill>
                  <a:srgbClr val="00B050"/>
                </a:solidFill>
                <a:latin typeface="Comic Sans MS" panose="030F0902030302020204" pitchFamily="66" charset="0"/>
              </a:rPr>
              <a:t>Knowing Your Target:</a:t>
            </a:r>
            <a:r>
              <a:rPr lang="en-US" sz="1500" dirty="0">
                <a:solidFill>
                  <a:schemeClr val="accent2">
                    <a:lumMod val="75000"/>
                  </a:schemeClr>
                </a:solidFill>
                <a:latin typeface="Comic Sans MS" panose="030F0902030302020204" pitchFamily="66" charset="0"/>
              </a:rPr>
              <a:t> </a:t>
            </a:r>
            <a:r>
              <a:rPr lang="en-US" sz="1500" dirty="0">
                <a:solidFill>
                  <a:srgbClr val="3761FF"/>
                </a:solidFill>
                <a:latin typeface="Comic Sans MS" panose="030F0902030302020204" pitchFamily="66" charset="0"/>
              </a:rPr>
              <a:t>Target-Aware Transformer</a:t>
            </a:r>
            <a:r>
              <a:rPr lang="en-US" sz="1500" dirty="0">
                <a:solidFill>
                  <a:schemeClr val="tx1"/>
                </a:solidFill>
                <a:latin typeface="Comic Sans MS" panose="030F0902030302020204" pitchFamily="66" charset="0"/>
              </a:rPr>
              <a:t> </a:t>
            </a:r>
            <a:r>
              <a:rPr lang="en-US" sz="1500" dirty="0">
                <a:solidFill>
                  <a:schemeClr val="accent5">
                    <a:lumMod val="60000"/>
                    <a:lumOff val="40000"/>
                  </a:schemeClr>
                </a:solidFill>
                <a:latin typeface="Comic Sans MS" panose="030F0902030302020204" pitchFamily="66" charset="0"/>
              </a:rPr>
              <a:t>Makes Better </a:t>
            </a:r>
            <a:r>
              <a:rPr lang="en-US" sz="1500" dirty="0">
                <a:solidFill>
                  <a:srgbClr val="C00000"/>
                </a:solidFill>
                <a:latin typeface="Comic Sans MS" panose="030F0902030302020204" pitchFamily="66" charset="0"/>
              </a:rPr>
              <a:t>Spatio-Temporal Video Grounding </a:t>
            </a:r>
            <a:r>
              <a:rPr lang="en-US" sz="1500" dirty="0">
                <a:solidFill>
                  <a:schemeClr val="tx1"/>
                </a:solidFill>
                <a:latin typeface="Comic Sans MS" panose="030F0902030302020204" pitchFamily="66" charset="0"/>
              </a:rPr>
              <a:t>(ICLR 2025)</a:t>
            </a:r>
          </a:p>
          <a:p>
            <a:pPr marL="800100" lvl="1" indent="-342900">
              <a:lnSpc>
                <a:spcPct val="130000"/>
              </a:lnSpc>
              <a:buFont typeface="Wingdings" pitchFamily="2" charset="2"/>
              <a:buChar char="§"/>
            </a:pPr>
            <a:r>
              <a:rPr lang="en-US" sz="1500" dirty="0">
                <a:solidFill>
                  <a:srgbClr val="00B050"/>
                </a:solidFill>
                <a:latin typeface="Comic Sans MS" panose="030F0902030302020204" pitchFamily="66" charset="0"/>
              </a:rPr>
              <a:t>LaMOT: </a:t>
            </a:r>
            <a:r>
              <a:rPr lang="en-US" sz="1500" dirty="0">
                <a:solidFill>
                  <a:srgbClr val="3761FF"/>
                </a:solidFill>
                <a:latin typeface="Comic Sans MS" panose="030F0902030302020204" pitchFamily="66" charset="0"/>
              </a:rPr>
              <a:t>Language-Guided</a:t>
            </a:r>
            <a:r>
              <a:rPr lang="en-US" sz="1500" dirty="0">
                <a:solidFill>
                  <a:srgbClr val="00B050"/>
                </a:solidFill>
                <a:latin typeface="Comic Sans MS" panose="030F0902030302020204" pitchFamily="66" charset="0"/>
              </a:rPr>
              <a:t> </a:t>
            </a:r>
            <a:r>
              <a:rPr lang="en-US" sz="1500" dirty="0">
                <a:solidFill>
                  <a:srgbClr val="C00000"/>
                </a:solidFill>
                <a:latin typeface="Comic Sans MS" panose="030F0902030302020204" pitchFamily="66" charset="0"/>
              </a:rPr>
              <a:t>Multi-Object Tracking </a:t>
            </a:r>
            <a:r>
              <a:rPr lang="en-US" sz="1500" dirty="0">
                <a:solidFill>
                  <a:schemeClr val="tx1"/>
                </a:solidFill>
                <a:latin typeface="Comic Sans MS" panose="030F0902030302020204" pitchFamily="66" charset="0"/>
              </a:rPr>
              <a:t>(ICRA 2025)</a:t>
            </a:r>
          </a:p>
          <a:p>
            <a:pPr marL="800100" lvl="1" indent="-342900">
              <a:lnSpc>
                <a:spcPct val="130000"/>
              </a:lnSpc>
              <a:buFont typeface="Wingdings" pitchFamily="2" charset="2"/>
              <a:buChar char="§"/>
            </a:pPr>
            <a:r>
              <a:rPr lang="en-US" sz="1500" dirty="0">
                <a:solidFill>
                  <a:srgbClr val="00B050"/>
                </a:solidFill>
                <a:latin typeface="Comic Sans MS" panose="030F0902030302020204" pitchFamily="66" charset="0"/>
              </a:rPr>
              <a:t>Beyond MOT: </a:t>
            </a:r>
            <a:r>
              <a:rPr lang="en-US" sz="1500" dirty="0">
                <a:solidFill>
                  <a:srgbClr val="3761FF"/>
                </a:solidFill>
                <a:latin typeface="Comic Sans MS" panose="030F0902030302020204" pitchFamily="66" charset="0"/>
              </a:rPr>
              <a:t>Semantic</a:t>
            </a:r>
            <a:r>
              <a:rPr lang="en-US" sz="1500" dirty="0">
                <a:solidFill>
                  <a:srgbClr val="00B050"/>
                </a:solidFill>
                <a:latin typeface="Comic Sans MS" panose="030F0902030302020204" pitchFamily="66" charset="0"/>
              </a:rPr>
              <a:t> </a:t>
            </a:r>
            <a:r>
              <a:rPr lang="en-US" sz="1500" dirty="0">
                <a:solidFill>
                  <a:srgbClr val="C00000"/>
                </a:solidFill>
                <a:latin typeface="Comic Sans MS" panose="030F0902030302020204" pitchFamily="66" charset="0"/>
              </a:rPr>
              <a:t>Multi-Object Tracking </a:t>
            </a:r>
            <a:r>
              <a:rPr lang="en-US" sz="1500" dirty="0">
                <a:solidFill>
                  <a:schemeClr val="tx1"/>
                </a:solidFill>
                <a:latin typeface="Comic Sans MS" panose="030F0902030302020204" pitchFamily="66" charset="0"/>
              </a:rPr>
              <a:t>(ECCV 2024)</a:t>
            </a:r>
          </a:p>
          <a:p>
            <a:pPr marL="800100" lvl="1" indent="-342900">
              <a:lnSpc>
                <a:spcPct val="130000"/>
              </a:lnSpc>
              <a:buFont typeface="Wingdings" pitchFamily="2" charset="2"/>
              <a:buChar char="§"/>
            </a:pPr>
            <a:r>
              <a:rPr lang="en-US" sz="1500" dirty="0">
                <a:solidFill>
                  <a:srgbClr val="C00000"/>
                </a:solidFill>
                <a:latin typeface="Comic Sans MS" panose="030F0902030302020204" pitchFamily="66" charset="0"/>
              </a:rPr>
              <a:t>Tracking </a:t>
            </a:r>
            <a:r>
              <a:rPr lang="en-US" sz="1500" dirty="0">
                <a:solidFill>
                  <a:schemeClr val="tx1"/>
                </a:solidFill>
                <a:latin typeface="Comic Sans MS" panose="030F0902030302020204" pitchFamily="66" charset="0"/>
              </a:rPr>
              <a:t>Meets</a:t>
            </a:r>
            <a:r>
              <a:rPr lang="en-US" sz="1500" dirty="0">
                <a:solidFill>
                  <a:srgbClr val="00B050"/>
                </a:solidFill>
                <a:latin typeface="Comic Sans MS" panose="030F0902030302020204" pitchFamily="66" charset="0"/>
              </a:rPr>
              <a:t> </a:t>
            </a:r>
            <a:r>
              <a:rPr lang="en-US" sz="1500" dirty="0">
                <a:solidFill>
                  <a:srgbClr val="3761FF"/>
                </a:solidFill>
                <a:latin typeface="Comic Sans MS" panose="030F0902030302020204" pitchFamily="66" charset="0"/>
              </a:rPr>
              <a:t>LoRA</a:t>
            </a:r>
            <a:r>
              <a:rPr lang="en-US" sz="1500" dirty="0">
                <a:solidFill>
                  <a:srgbClr val="00B050"/>
                </a:solidFill>
                <a:latin typeface="Comic Sans MS" panose="030F0902030302020204" pitchFamily="66" charset="0"/>
              </a:rPr>
              <a:t>: </a:t>
            </a:r>
            <a:r>
              <a:rPr lang="en-US" sz="1500" dirty="0">
                <a:solidFill>
                  <a:schemeClr val="accent5">
                    <a:lumMod val="60000"/>
                    <a:lumOff val="40000"/>
                  </a:schemeClr>
                </a:solidFill>
                <a:latin typeface="Comic Sans MS" panose="030F0902030302020204" pitchFamily="66" charset="0"/>
              </a:rPr>
              <a:t>Faster Training, Larger Model, Stronger Performance</a:t>
            </a:r>
            <a:r>
              <a:rPr lang="en-US" sz="1500" dirty="0">
                <a:solidFill>
                  <a:srgbClr val="00B050"/>
                </a:solidFill>
                <a:latin typeface="Comic Sans MS" panose="030F0902030302020204" pitchFamily="66" charset="0"/>
              </a:rPr>
              <a:t> </a:t>
            </a:r>
            <a:r>
              <a:rPr lang="en-US" sz="1500" dirty="0">
                <a:solidFill>
                  <a:schemeClr val="tx1"/>
                </a:solidFill>
                <a:latin typeface="Comic Sans MS" panose="030F0902030302020204" pitchFamily="66" charset="0"/>
              </a:rPr>
              <a:t>(ECCV 2024)</a:t>
            </a:r>
          </a:p>
          <a:p>
            <a:pPr marL="800100" lvl="1" indent="-342900">
              <a:lnSpc>
                <a:spcPct val="130000"/>
              </a:lnSpc>
              <a:buFont typeface="Wingdings" pitchFamily="2" charset="2"/>
              <a:buChar char="§"/>
            </a:pPr>
            <a:r>
              <a:rPr lang="en-US" sz="1500" dirty="0">
                <a:solidFill>
                  <a:schemeClr val="accent5">
                    <a:lumMod val="60000"/>
                    <a:lumOff val="40000"/>
                  </a:schemeClr>
                </a:solidFill>
                <a:latin typeface="Comic Sans MS" panose="030F0902030302020204" pitchFamily="66" charset="0"/>
              </a:rPr>
              <a:t>Efficient</a:t>
            </a:r>
            <a:r>
              <a:rPr lang="en-US" sz="1500" dirty="0">
                <a:solidFill>
                  <a:srgbClr val="C00000"/>
                </a:solidFill>
                <a:latin typeface="Comic Sans MS" panose="030F0902030302020204" pitchFamily="66" charset="0"/>
              </a:rPr>
              <a:t> Multimodal Semantic Segmentation </a:t>
            </a:r>
            <a:r>
              <a:rPr lang="en-US" sz="1500" dirty="0">
                <a:solidFill>
                  <a:schemeClr val="tx1"/>
                </a:solidFill>
                <a:latin typeface="Comic Sans MS" panose="030F0902030302020204" pitchFamily="66" charset="0"/>
              </a:rPr>
              <a:t>via</a:t>
            </a:r>
            <a:r>
              <a:rPr lang="en-US" sz="1500" dirty="0">
                <a:solidFill>
                  <a:srgbClr val="C00000"/>
                </a:solidFill>
                <a:latin typeface="Comic Sans MS" panose="030F0902030302020204" pitchFamily="66" charset="0"/>
              </a:rPr>
              <a:t> </a:t>
            </a:r>
            <a:r>
              <a:rPr lang="en-US" sz="1500" dirty="0">
                <a:solidFill>
                  <a:srgbClr val="3761FF"/>
                </a:solidFill>
                <a:latin typeface="Comic Sans MS" panose="030F0902030302020204" pitchFamily="66" charset="0"/>
              </a:rPr>
              <a:t>Dual-Prompt Learning</a:t>
            </a:r>
            <a:r>
              <a:rPr lang="en-US" sz="1500" dirty="0">
                <a:solidFill>
                  <a:srgbClr val="C00000"/>
                </a:solidFill>
                <a:latin typeface="Comic Sans MS" panose="030F0902030302020204" pitchFamily="66" charset="0"/>
              </a:rPr>
              <a:t> </a:t>
            </a:r>
            <a:r>
              <a:rPr lang="en-US" sz="1500" dirty="0">
                <a:solidFill>
                  <a:schemeClr val="tx1"/>
                </a:solidFill>
                <a:latin typeface="Comic Sans MS" panose="030F0902030302020204" pitchFamily="66" charset="0"/>
              </a:rPr>
              <a:t>(IROS 2024)</a:t>
            </a:r>
          </a:p>
          <a:p>
            <a:pPr marL="800100" lvl="1" indent="-342900">
              <a:lnSpc>
                <a:spcPct val="130000"/>
              </a:lnSpc>
              <a:buFont typeface="Wingdings" pitchFamily="2" charset="2"/>
              <a:buChar char="§"/>
            </a:pPr>
            <a:r>
              <a:rPr lang="en-US" sz="1500" dirty="0">
                <a:solidFill>
                  <a:srgbClr val="3761FF"/>
                </a:solidFill>
                <a:latin typeface="Comic Sans MS" panose="030F0902030302020204" pitchFamily="66" charset="0"/>
              </a:rPr>
              <a:t>Context-Guided</a:t>
            </a:r>
            <a:r>
              <a:rPr lang="en-US" sz="1500" dirty="0">
                <a:solidFill>
                  <a:schemeClr val="accent5">
                    <a:lumMod val="60000"/>
                    <a:lumOff val="40000"/>
                  </a:schemeClr>
                </a:solidFill>
                <a:latin typeface="Comic Sans MS" panose="030F0902030302020204" pitchFamily="66" charset="0"/>
              </a:rPr>
              <a:t> </a:t>
            </a:r>
            <a:r>
              <a:rPr lang="en-US" sz="1500" dirty="0">
                <a:solidFill>
                  <a:srgbClr val="C00000"/>
                </a:solidFill>
                <a:latin typeface="Comic Sans MS" panose="030F0902030302020204" pitchFamily="66" charset="0"/>
              </a:rPr>
              <a:t>Spatio-Temporal Video Grounding </a:t>
            </a:r>
            <a:r>
              <a:rPr lang="en-US" sz="1500" dirty="0">
                <a:solidFill>
                  <a:schemeClr val="tx1"/>
                </a:solidFill>
                <a:latin typeface="Comic Sans MS" panose="030F0902030302020204" pitchFamily="66" charset="0"/>
              </a:rPr>
              <a:t>(CVPR 2024)</a:t>
            </a:r>
          </a:p>
        </p:txBody>
      </p:sp>
    </p:spTree>
    <p:extLst>
      <p:ext uri="{BB962C8B-B14F-4D97-AF65-F5344CB8AC3E}">
        <p14:creationId xmlns:p14="http://schemas.microsoft.com/office/powerpoint/2010/main" val="291299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B8A44-B985-4C6A-64F7-0016526D1CC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983C8DA-F4B7-9EFD-774B-1F29DB642984}"/>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AAEA1075-5903-9B71-87D2-318685C0EEA4}"/>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E2BC3FD2-6697-303E-3F66-F75F24614E4D}"/>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8D2A0926-2F99-6EB1-F583-A3A4567AF07D}"/>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3DA04B4-DC2F-ADC4-B590-C2437D15EC68}"/>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98044A06-F8C4-4645-1EA1-F23AB4119057}"/>
              </a:ext>
            </a:extLst>
          </p:cNvPr>
          <p:cNvSpPr/>
          <p:nvPr/>
        </p:nvSpPr>
        <p:spPr>
          <a:xfrm>
            <a:off x="744583" y="1601116"/>
            <a:ext cx="8138160" cy="34795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Purpose: Summarize your contributions</a:t>
            </a:r>
            <a:endParaRPr lang="en-US" altLang="zh-CN" sz="2000" dirty="0">
              <a:solidFill>
                <a:schemeClr val="tx1"/>
              </a:solidFill>
              <a:latin typeface="Comic Sans MS" panose="030F0902030302020204" pitchFamily="66" charset="0"/>
            </a:endParaRPr>
          </a:p>
          <a:p>
            <a:pPr marL="342900" indent="-342900">
              <a:lnSpc>
                <a:spcPct val="135000"/>
              </a:lnSpc>
              <a:buFont typeface="Courier New" panose="02070309020205020404" pitchFamily="49" charset="0"/>
              <a:buChar char="o"/>
            </a:pPr>
            <a:r>
              <a:rPr lang="en-US" altLang="zh-CN" sz="2000" dirty="0">
                <a:solidFill>
                  <a:schemeClr val="tx1"/>
                </a:solidFill>
                <a:latin typeface="Comic Sans MS" panose="030F0902030302020204" pitchFamily="66" charset="0"/>
              </a:rPr>
              <a:t>My style (in most cases): writing an abstract by answering questions</a:t>
            </a:r>
          </a:p>
          <a:p>
            <a:pPr marL="800100" lvl="1" indent="-342900">
              <a:lnSpc>
                <a:spcPct val="135000"/>
              </a:lnSpc>
              <a:buFont typeface="Wingdings" pitchFamily="2" charset="2"/>
              <a:buChar char="§"/>
            </a:pPr>
            <a:r>
              <a:rPr lang="en-US" altLang="zh-CN" sz="2000" dirty="0">
                <a:solidFill>
                  <a:srgbClr val="C00000"/>
                </a:solidFill>
                <a:latin typeface="Comic Sans MS" panose="030F0902030302020204" pitchFamily="66" charset="0"/>
              </a:rPr>
              <a:t>Q1: What is the problem to solve in this paper?</a:t>
            </a:r>
          </a:p>
          <a:p>
            <a:pPr marL="800100" lvl="1" indent="-342900">
              <a:lnSpc>
                <a:spcPct val="135000"/>
              </a:lnSpc>
              <a:buFont typeface="Wingdings" pitchFamily="2" charset="2"/>
              <a:buChar char="§"/>
            </a:pPr>
            <a:r>
              <a:rPr lang="en-US" altLang="zh-CN" sz="2000" dirty="0">
                <a:solidFill>
                  <a:schemeClr val="accent5">
                    <a:lumMod val="60000"/>
                    <a:lumOff val="40000"/>
                  </a:schemeClr>
                </a:solidFill>
                <a:latin typeface="Comic Sans MS" panose="030F0902030302020204" pitchFamily="66" charset="0"/>
              </a:rPr>
              <a:t>Q2: What is your work? (What will you propose?)</a:t>
            </a:r>
          </a:p>
          <a:p>
            <a:pPr marL="800100" lvl="1" indent="-342900">
              <a:lnSpc>
                <a:spcPct val="135000"/>
              </a:lnSpc>
              <a:buFont typeface="Wingdings" pitchFamily="2" charset="2"/>
              <a:buChar char="§"/>
            </a:pPr>
            <a:r>
              <a:rPr lang="en-US" altLang="zh-CN" sz="2000" dirty="0">
                <a:solidFill>
                  <a:srgbClr val="00B050"/>
                </a:solidFill>
                <a:latin typeface="Comic Sans MS" panose="030F0902030302020204" pitchFamily="66" charset="0"/>
              </a:rPr>
              <a:t>Q3: What are the features (keys) of your work? </a:t>
            </a:r>
          </a:p>
          <a:p>
            <a:pPr marL="800100" lvl="1" indent="-342900">
              <a:lnSpc>
                <a:spcPct val="135000"/>
              </a:lnSpc>
              <a:buFont typeface="Wingdings" pitchFamily="2" charset="2"/>
              <a:buChar char="§"/>
            </a:pPr>
            <a:r>
              <a:rPr lang="en-US" altLang="zh-CN" sz="2000" dirty="0">
                <a:solidFill>
                  <a:srgbClr val="3761FF"/>
                </a:solidFill>
                <a:latin typeface="Comic Sans MS" panose="030F0902030302020204" pitchFamily="66" charset="0"/>
              </a:rPr>
              <a:t>Q4: What are the advantages of your work?</a:t>
            </a:r>
          </a:p>
          <a:p>
            <a:pPr marL="800100" lvl="1" indent="-342900">
              <a:lnSpc>
                <a:spcPct val="135000"/>
              </a:lnSpc>
              <a:buFont typeface="Wingdings" pitchFamily="2" charset="2"/>
              <a:buChar char="§"/>
            </a:pPr>
            <a:r>
              <a:rPr lang="en-US" altLang="zh-CN" sz="2000" dirty="0">
                <a:solidFill>
                  <a:srgbClr val="00B0F0"/>
                </a:solidFill>
                <a:latin typeface="Comic Sans MS" panose="030F0902030302020204" pitchFamily="66" charset="0"/>
              </a:rPr>
              <a:t>Q5: What are the results (may show some numbers)?</a:t>
            </a:r>
          </a:p>
        </p:txBody>
      </p:sp>
      <p:sp>
        <p:nvSpPr>
          <p:cNvPr id="3" name="TextBox 2">
            <a:extLst>
              <a:ext uri="{FF2B5EF4-FFF2-40B4-BE49-F238E27FC236}">
                <a16:creationId xmlns:a16="http://schemas.microsoft.com/office/drawing/2014/main" id="{7B72FE8D-8516-67ED-1308-F7AE4004722A}"/>
              </a:ext>
            </a:extLst>
          </p:cNvPr>
          <p:cNvSpPr txBox="1"/>
          <p:nvPr/>
        </p:nvSpPr>
        <p:spPr>
          <a:xfrm>
            <a:off x="1038592" y="5371006"/>
            <a:ext cx="7550141" cy="338554"/>
          </a:xfrm>
          <a:prstGeom prst="rect">
            <a:avLst/>
          </a:prstGeom>
          <a:noFill/>
        </p:spPr>
        <p:txBody>
          <a:bodyPr wrap="square">
            <a:spAutoFit/>
          </a:bodyPr>
          <a:lstStyle/>
          <a:p>
            <a:r>
              <a:rPr lang="en-US" sz="1600" b="0" i="0" dirty="0">
                <a:effectLst/>
                <a:latin typeface="Comic Sans MS" panose="030F0902030302020204" pitchFamily="66" charset="0"/>
              </a:rPr>
              <a:t>Sometimes I may simply start from Q2 (leaving Q1 in the introduction)</a:t>
            </a:r>
            <a:endParaRPr lang="en-US" sz="1600" dirty="0">
              <a:latin typeface="Comic Sans MS" panose="030F0902030302020204" pitchFamily="66" charset="0"/>
            </a:endParaRPr>
          </a:p>
        </p:txBody>
      </p:sp>
    </p:spTree>
    <p:extLst>
      <p:ext uri="{BB962C8B-B14F-4D97-AF65-F5344CB8AC3E}">
        <p14:creationId xmlns:p14="http://schemas.microsoft.com/office/powerpoint/2010/main" val="1178489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F2F29-E148-4C9E-80D3-E6AB4FFDF80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3999113-6082-55DE-02B3-2969463E6500}"/>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B4A68EBF-ECCD-E2EA-7606-9F82A512D92F}"/>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F46E7AB8-B8D3-A4EB-461D-18EAB714274B}"/>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31B2D1D0-D2CC-1D87-5F88-9CCCD915D9F6}"/>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F7EF1166-2DE9-22CA-C2BA-286F1F2BCA30}"/>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32DA453A-6944-966D-74BB-A4F4FB4E522C}"/>
              </a:ext>
            </a:extLst>
          </p:cNvPr>
          <p:cNvSpPr/>
          <p:nvPr/>
        </p:nvSpPr>
        <p:spPr>
          <a:xfrm>
            <a:off x="744583" y="1601117"/>
            <a:ext cx="8138160" cy="4239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Examples:</a:t>
            </a:r>
            <a:endParaRPr lang="en-US" altLang="zh-CN" sz="2000" dirty="0">
              <a:solidFill>
                <a:schemeClr val="tx1"/>
              </a:solidFill>
              <a:latin typeface="Comic Sans MS" panose="030F0902030302020204" pitchFamily="66" charset="0"/>
            </a:endParaRPr>
          </a:p>
        </p:txBody>
      </p:sp>
      <p:sp>
        <p:nvSpPr>
          <p:cNvPr id="13" name="TextBox 12">
            <a:extLst>
              <a:ext uri="{FF2B5EF4-FFF2-40B4-BE49-F238E27FC236}">
                <a16:creationId xmlns:a16="http://schemas.microsoft.com/office/drawing/2014/main" id="{400900C1-DD9D-3659-3F58-E886062BACB9}"/>
              </a:ext>
            </a:extLst>
          </p:cNvPr>
          <p:cNvSpPr txBox="1"/>
          <p:nvPr/>
        </p:nvSpPr>
        <p:spPr>
          <a:xfrm>
            <a:off x="1045217" y="2053921"/>
            <a:ext cx="7636770" cy="4093428"/>
          </a:xfrm>
          <a:prstGeom prst="rect">
            <a:avLst/>
          </a:prstGeom>
          <a:noFill/>
        </p:spPr>
        <p:txBody>
          <a:bodyPr wrap="square">
            <a:spAutoFit/>
          </a:bodyPr>
          <a:lstStyle/>
          <a:p>
            <a:pPr algn="just"/>
            <a:r>
              <a:rPr lang="en-US" sz="1300" b="0" i="0" dirty="0">
                <a:solidFill>
                  <a:srgbClr val="C00000"/>
                </a:solidFill>
                <a:effectLst/>
                <a:latin typeface="Comic Sans MS" panose="030F0902030302020204" pitchFamily="66" charset="0"/>
              </a:rPr>
              <a:t>Transformer has attracted increasing interest in STVG, owing to its end-to-end pipeline and promising result. Existing Transformer-based STVG approaches often leverage a set of object queries, which are initialized simply using zeros and then gradually learn target position information via iterative interactions with multimodal features, for spatial and temporal localization. Despite simplicity, these zero object queries, due to lacking target-specific cues, are hard to learn discriminative target information from interactions with multimodal features in complicated scenarios (e.g., with distractors or occlusion), resulting in degradation.</a:t>
            </a:r>
            <a:r>
              <a:rPr lang="en-US" sz="1300" b="0" i="0" dirty="0">
                <a:solidFill>
                  <a:srgbClr val="000000"/>
                </a:solidFill>
                <a:effectLst/>
                <a:latin typeface="Comic Sans MS" panose="030F0902030302020204" pitchFamily="66" charset="0"/>
              </a:rPr>
              <a:t> </a:t>
            </a:r>
            <a:r>
              <a:rPr lang="en-US" sz="1300" b="0" i="0" dirty="0">
                <a:solidFill>
                  <a:schemeClr val="bg1">
                    <a:lumMod val="85000"/>
                  </a:schemeClr>
                </a:solidFill>
                <a:effectLst/>
                <a:latin typeface="Comic Sans MS" panose="030F0902030302020204" pitchFamily="66" charset="0"/>
              </a:rPr>
              <a:t>Addressing this, we introduce a novel Target-Aware Transformer for STVG (TA-STVG), which seeks to adaptively generate object queries via exploring target-specific cues from the given video-text pair, for improving STVG. The key lies in two simple yet effective modules, comprising text-guided temporal sampling (TTS) and attribute-aware spatial activation (ASA), working in a cascade. The former focuses on selecting target-relevant temporal cues from a video utilizing holistic text information, while the latter aims at further exploiting the fine-grained visual attribute information of the object from previous target-aware temporal cues, which is applied for object query initialization. Compared to existing methods leveraging zero-initialized queries, object queries in our TA-STVG, directly generated from a given video-text pair, naturally carry target-specific cues, making them adaptive and better interact with multimodal features for learning more discriminative information to improve STVG. In our experiments on three benchmarks, TA-STVG achieves state-of-the-art performance and significantly outperforms the baseline, validating its efficacy.</a:t>
            </a:r>
            <a:endParaRPr lang="en-US" sz="1300" dirty="0">
              <a:solidFill>
                <a:schemeClr val="bg1">
                  <a:lumMod val="85000"/>
                </a:schemeClr>
              </a:solidFill>
              <a:latin typeface="Comic Sans MS" panose="030F0902030302020204" pitchFamily="66" charset="0"/>
            </a:endParaRPr>
          </a:p>
        </p:txBody>
      </p:sp>
      <p:sp>
        <p:nvSpPr>
          <p:cNvPr id="15" name="TextBox 14">
            <a:extLst>
              <a:ext uri="{FF2B5EF4-FFF2-40B4-BE49-F238E27FC236}">
                <a16:creationId xmlns:a16="http://schemas.microsoft.com/office/drawing/2014/main" id="{B8472B65-2F9A-2165-9FC4-01E827D86B60}"/>
              </a:ext>
            </a:extLst>
          </p:cNvPr>
          <p:cNvSpPr txBox="1"/>
          <p:nvPr/>
        </p:nvSpPr>
        <p:spPr>
          <a:xfrm>
            <a:off x="1045218" y="6112214"/>
            <a:ext cx="7550141" cy="461665"/>
          </a:xfrm>
          <a:prstGeom prst="rect">
            <a:avLst/>
          </a:prstGeom>
          <a:noFill/>
        </p:spPr>
        <p:txBody>
          <a:bodyPr wrap="square">
            <a:spAutoFit/>
          </a:bodyPr>
          <a:lstStyle/>
          <a:p>
            <a:r>
              <a:rPr lang="en-US" sz="1200" b="0" i="0" dirty="0">
                <a:effectLst/>
                <a:latin typeface="Comic Sans MS" panose="030F0902030302020204" pitchFamily="66" charset="0"/>
              </a:rPr>
              <a:t>Knowing Your Target: Target-Aware Transformer Makes Better Spatio-Temporal Video Grounding</a:t>
            </a:r>
            <a:r>
              <a:rPr lang="en-US" sz="1200" dirty="0">
                <a:latin typeface="Comic Sans MS" panose="030F0902030302020204" pitchFamily="66" charset="0"/>
              </a:rPr>
              <a:t>, ICLR, 2025.</a:t>
            </a:r>
          </a:p>
        </p:txBody>
      </p:sp>
      <p:sp>
        <p:nvSpPr>
          <p:cNvPr id="3" name="Rounded Rectangle 2">
            <a:extLst>
              <a:ext uri="{FF2B5EF4-FFF2-40B4-BE49-F238E27FC236}">
                <a16:creationId xmlns:a16="http://schemas.microsoft.com/office/drawing/2014/main" id="{3A91A6E4-CC38-36CF-4846-718C1CA6B629}"/>
              </a:ext>
            </a:extLst>
          </p:cNvPr>
          <p:cNvSpPr/>
          <p:nvPr/>
        </p:nvSpPr>
        <p:spPr>
          <a:xfrm>
            <a:off x="1054687" y="3673249"/>
            <a:ext cx="7044096" cy="81963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dirty="0">
                <a:solidFill>
                  <a:schemeClr val="tx1"/>
                </a:solidFill>
                <a:latin typeface="Comic Sans MS" panose="030F0902030302020204" pitchFamily="66" charset="0"/>
              </a:rPr>
              <a:t>This part informs the reviewers what problem you want to solve in the paper (i.e., addressing what limitations in current works) – could be long (detailed) or short (abstract)</a:t>
            </a:r>
          </a:p>
        </p:txBody>
      </p:sp>
    </p:spTree>
    <p:extLst>
      <p:ext uri="{BB962C8B-B14F-4D97-AF65-F5344CB8AC3E}">
        <p14:creationId xmlns:p14="http://schemas.microsoft.com/office/powerpoint/2010/main" val="3719728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A67E2-04CC-8FCC-3777-5D632BAF934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89496A0-4A41-A246-1B8B-9A73CC35C386}"/>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62098166-BD2A-B2DD-00A8-D82D11801790}"/>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1E0CA500-4DED-2968-E40C-C0356CDF5B3E}"/>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BA30A657-C7CB-A74E-B19A-F12DDEEE7965}"/>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BF3BBB8-9C64-1684-FD85-8556D29EDD02}"/>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D8223950-6EE4-075D-3FC8-56DC91E6D534}"/>
              </a:ext>
            </a:extLst>
          </p:cNvPr>
          <p:cNvSpPr/>
          <p:nvPr/>
        </p:nvSpPr>
        <p:spPr>
          <a:xfrm>
            <a:off x="744583" y="1601117"/>
            <a:ext cx="8138160" cy="4239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Examples:</a:t>
            </a:r>
            <a:endParaRPr lang="en-US" altLang="zh-CN" sz="2000" dirty="0">
              <a:solidFill>
                <a:schemeClr val="tx1"/>
              </a:solidFill>
              <a:latin typeface="Comic Sans MS" panose="030F0902030302020204" pitchFamily="66" charset="0"/>
            </a:endParaRPr>
          </a:p>
        </p:txBody>
      </p:sp>
      <p:sp>
        <p:nvSpPr>
          <p:cNvPr id="13" name="TextBox 12">
            <a:extLst>
              <a:ext uri="{FF2B5EF4-FFF2-40B4-BE49-F238E27FC236}">
                <a16:creationId xmlns:a16="http://schemas.microsoft.com/office/drawing/2014/main" id="{47EFBB1B-8620-29B6-2CF1-681627C5C539}"/>
              </a:ext>
            </a:extLst>
          </p:cNvPr>
          <p:cNvSpPr txBox="1"/>
          <p:nvPr/>
        </p:nvSpPr>
        <p:spPr>
          <a:xfrm>
            <a:off x="1045217" y="2053921"/>
            <a:ext cx="7636770" cy="4093428"/>
          </a:xfrm>
          <a:prstGeom prst="rect">
            <a:avLst/>
          </a:prstGeom>
          <a:noFill/>
        </p:spPr>
        <p:txBody>
          <a:bodyPr wrap="square">
            <a:spAutoFit/>
          </a:bodyPr>
          <a:lstStyle/>
          <a:p>
            <a:pPr algn="just"/>
            <a:r>
              <a:rPr lang="en-US" sz="1300" b="0" i="0" dirty="0">
                <a:solidFill>
                  <a:schemeClr val="bg1">
                    <a:lumMod val="85000"/>
                  </a:schemeClr>
                </a:solidFill>
                <a:effectLst/>
                <a:latin typeface="Comic Sans MS" panose="030F0902030302020204" pitchFamily="66" charset="0"/>
              </a:rPr>
              <a:t>Transformer has attracted increasing interest in STVG, owing to its end-to-end pipeline and promising result. Existing Transformer-based STVG approaches often leverage a set of object queries, which are initialized simply using zeros and then gradually learn target position information via iterative interactions with multimodal features, for spatial and temporal localization. Despite simplicity, these zero object queries, due to lacking target-specific cues, are hard to learn discriminative target information from interactions with multimodal features in complicated scenarios (e.g., with distractors or occlusion), resulting in degradation. </a:t>
            </a:r>
            <a:r>
              <a:rPr lang="en-US" sz="1300" b="0" i="0" dirty="0">
                <a:solidFill>
                  <a:schemeClr val="accent5">
                    <a:lumMod val="60000"/>
                    <a:lumOff val="40000"/>
                  </a:schemeClr>
                </a:solidFill>
                <a:effectLst/>
                <a:latin typeface="Comic Sans MS" panose="030F0902030302020204" pitchFamily="66" charset="0"/>
              </a:rPr>
              <a:t>Addressing this, we introduce a novel Target-Aware Transformer for STVG (TA-STVG), which seeks to adaptively generate object queries via exploring target-specific cues from the given video-text pair, for improving STVG. </a:t>
            </a:r>
            <a:r>
              <a:rPr lang="en-US" sz="1300" b="0" i="0" dirty="0">
                <a:solidFill>
                  <a:schemeClr val="bg1">
                    <a:lumMod val="85000"/>
                  </a:schemeClr>
                </a:solidFill>
                <a:effectLst/>
                <a:latin typeface="Comic Sans MS" panose="030F0902030302020204" pitchFamily="66" charset="0"/>
              </a:rPr>
              <a:t>The key lies in two simple yet effective modules, comprising text-guided temporal sampling (TTS) and attribute-aware spatial activation (ASA), working in a cascade. The former focuses on selecting target-relevant temporal cues from a video utilizing holistic text information, while the latter aims at further exploiting the fine-grained visual attribute information of the object from previous target-aware temporal cues, which is applied for object query initialization. Compared to existing methods leveraging zero-initialized queries, object queries in our TA-STVG, directly generated from a given video-text pair, naturally carry target-specific cues, making them adaptive and better interact with multimodal features for learning more discriminative information to improve STVG. In our experiments on three benchmarks, TA-STVG achieves state-of-the-art performance and significantly outperforms the baseline, validating its efficacy.</a:t>
            </a:r>
            <a:endParaRPr lang="en-US" sz="1300" dirty="0">
              <a:solidFill>
                <a:schemeClr val="bg1">
                  <a:lumMod val="85000"/>
                </a:schemeClr>
              </a:solidFill>
              <a:latin typeface="Comic Sans MS" panose="030F0902030302020204" pitchFamily="66" charset="0"/>
            </a:endParaRPr>
          </a:p>
        </p:txBody>
      </p:sp>
      <p:sp>
        <p:nvSpPr>
          <p:cNvPr id="15" name="TextBox 14">
            <a:extLst>
              <a:ext uri="{FF2B5EF4-FFF2-40B4-BE49-F238E27FC236}">
                <a16:creationId xmlns:a16="http://schemas.microsoft.com/office/drawing/2014/main" id="{DCDBCD21-2C61-5111-2804-D2FFF015FC5E}"/>
              </a:ext>
            </a:extLst>
          </p:cNvPr>
          <p:cNvSpPr txBox="1"/>
          <p:nvPr/>
        </p:nvSpPr>
        <p:spPr>
          <a:xfrm>
            <a:off x="1045218" y="6112214"/>
            <a:ext cx="7550141" cy="461665"/>
          </a:xfrm>
          <a:prstGeom prst="rect">
            <a:avLst/>
          </a:prstGeom>
          <a:noFill/>
        </p:spPr>
        <p:txBody>
          <a:bodyPr wrap="square">
            <a:spAutoFit/>
          </a:bodyPr>
          <a:lstStyle/>
          <a:p>
            <a:r>
              <a:rPr lang="en-US" sz="1200" b="0" i="0" dirty="0">
                <a:effectLst/>
                <a:latin typeface="Comic Sans MS" panose="030F0902030302020204" pitchFamily="66" charset="0"/>
              </a:rPr>
              <a:t>Knowing Your Target: Target-Aware Transformer Makes Better Spatio-Temporal Video Grounding</a:t>
            </a:r>
            <a:r>
              <a:rPr lang="en-US" sz="1200" dirty="0">
                <a:latin typeface="Comic Sans MS" panose="030F0902030302020204" pitchFamily="66" charset="0"/>
              </a:rPr>
              <a:t>, ICLR, 2025.</a:t>
            </a:r>
          </a:p>
        </p:txBody>
      </p:sp>
      <p:sp>
        <p:nvSpPr>
          <p:cNvPr id="3" name="Rounded Rectangle 2">
            <a:extLst>
              <a:ext uri="{FF2B5EF4-FFF2-40B4-BE49-F238E27FC236}">
                <a16:creationId xmlns:a16="http://schemas.microsoft.com/office/drawing/2014/main" id="{ADD2312F-2279-7415-DD4C-673B1D42764F}"/>
              </a:ext>
            </a:extLst>
          </p:cNvPr>
          <p:cNvSpPr/>
          <p:nvPr/>
        </p:nvSpPr>
        <p:spPr>
          <a:xfrm>
            <a:off x="1131805" y="2590099"/>
            <a:ext cx="7044096" cy="81963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dirty="0">
                <a:solidFill>
                  <a:schemeClr val="tx1"/>
                </a:solidFill>
                <a:latin typeface="Comic Sans MS" panose="030F0902030302020204" pitchFamily="66" charset="0"/>
              </a:rPr>
              <a:t>This part tells the reviewers what your method is roughly about (usually 1-2 sentences).</a:t>
            </a:r>
          </a:p>
        </p:txBody>
      </p:sp>
    </p:spTree>
    <p:extLst>
      <p:ext uri="{BB962C8B-B14F-4D97-AF65-F5344CB8AC3E}">
        <p14:creationId xmlns:p14="http://schemas.microsoft.com/office/powerpoint/2010/main" val="3156447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AFB34-4A9B-41C6-0BC0-B41FEBF778C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808F337-7C00-A63D-9059-9EE7E5312FA9}"/>
              </a:ext>
            </a:extLst>
          </p:cNvPr>
          <p:cNvPicPr>
            <a:picLocks noChangeAspect="1"/>
          </p:cNvPicPr>
          <p:nvPr/>
        </p:nvPicPr>
        <p:blipFill>
          <a:blip r:embed="rId2"/>
          <a:stretch>
            <a:fillRect/>
          </a:stretch>
        </p:blipFill>
        <p:spPr>
          <a:xfrm>
            <a:off x="0" y="-2209"/>
            <a:ext cx="9144000" cy="180975"/>
          </a:xfrm>
          <a:prstGeom prst="rect">
            <a:avLst/>
          </a:prstGeom>
          <a:effectLst>
            <a:reflection blurRad="6350" stA="52000" endA="300" endPos="35000" dir="5400000" sy="-100000" algn="bl" rotWithShape="0"/>
          </a:effectLst>
        </p:spPr>
      </p:pic>
      <p:pic>
        <p:nvPicPr>
          <p:cNvPr id="5" name="Picture 4">
            <a:extLst>
              <a:ext uri="{FF2B5EF4-FFF2-40B4-BE49-F238E27FC236}">
                <a16:creationId xmlns:a16="http://schemas.microsoft.com/office/drawing/2014/main" id="{B263E285-5A69-AFF7-FEA6-6271A37375E7}"/>
              </a:ext>
            </a:extLst>
          </p:cNvPr>
          <p:cNvPicPr>
            <a:picLocks noChangeAspect="1"/>
          </p:cNvPicPr>
          <p:nvPr/>
        </p:nvPicPr>
        <p:blipFill>
          <a:blip r:embed="rId2"/>
          <a:stretch>
            <a:fillRect/>
          </a:stretch>
        </p:blipFill>
        <p:spPr>
          <a:xfrm>
            <a:off x="0" y="6677025"/>
            <a:ext cx="9144000" cy="180975"/>
          </a:xfrm>
          <a:prstGeom prst="rect">
            <a:avLst/>
          </a:prstGeom>
          <a:effectLst/>
        </p:spPr>
      </p:pic>
      <p:sp>
        <p:nvSpPr>
          <p:cNvPr id="7" name="Rectangle 6">
            <a:extLst>
              <a:ext uri="{FF2B5EF4-FFF2-40B4-BE49-F238E27FC236}">
                <a16:creationId xmlns:a16="http://schemas.microsoft.com/office/drawing/2014/main" id="{FF65728D-F00F-735C-869C-78BC9C9760A7}"/>
              </a:ext>
            </a:extLst>
          </p:cNvPr>
          <p:cNvSpPr/>
          <p:nvPr/>
        </p:nvSpPr>
        <p:spPr>
          <a:xfrm>
            <a:off x="0" y="346161"/>
            <a:ext cx="9143999" cy="576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latin typeface="Comic Sans MS" panose="030F0902030302020204" pitchFamily="66" charset="0"/>
              </a:rPr>
              <a:t>Paper Structure</a:t>
            </a:r>
            <a:endParaRPr lang="en-US" sz="3600" dirty="0">
              <a:solidFill>
                <a:srgbClr val="007B3B"/>
              </a:solidFill>
              <a:latin typeface="Comic Sans MS" panose="030F0902030302020204" pitchFamily="66" charset="0"/>
            </a:endParaRPr>
          </a:p>
        </p:txBody>
      </p:sp>
      <p:cxnSp>
        <p:nvCxnSpPr>
          <p:cNvPr id="9" name="Straight Connector 8">
            <a:extLst>
              <a:ext uri="{FF2B5EF4-FFF2-40B4-BE49-F238E27FC236}">
                <a16:creationId xmlns:a16="http://schemas.microsoft.com/office/drawing/2014/main" id="{4F5F5954-1F61-2F94-D7FD-CDE89EBB0B9C}"/>
              </a:ext>
            </a:extLst>
          </p:cNvPr>
          <p:cNvCxnSpPr/>
          <p:nvPr/>
        </p:nvCxnSpPr>
        <p:spPr>
          <a:xfrm>
            <a:off x="0" y="1033132"/>
            <a:ext cx="9144000" cy="1588"/>
          </a:xfrm>
          <a:prstGeom prst="line">
            <a:avLst/>
          </a:prstGeom>
          <a:ln w="38100">
            <a:solidFill>
              <a:srgbClr val="00853D"/>
            </a:solidFill>
          </a:ln>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66C8C29-5B9B-FBC1-2D73-8635A0495DBE}"/>
              </a:ext>
            </a:extLst>
          </p:cNvPr>
          <p:cNvSpPr/>
          <p:nvPr/>
        </p:nvSpPr>
        <p:spPr>
          <a:xfrm>
            <a:off x="235973" y="1140054"/>
            <a:ext cx="8529204" cy="4594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97180" indent="-297180">
              <a:buFont typeface="Arial" panose="020B0604020202020204" pitchFamily="34" charset="0"/>
              <a:buChar char="•"/>
            </a:pPr>
            <a:r>
              <a:rPr lang="en-US" sz="2400" dirty="0">
                <a:solidFill>
                  <a:schemeClr val="tx1"/>
                </a:solidFill>
                <a:latin typeface="Comic Sans MS" panose="030F0902030302020204" pitchFamily="66" charset="0"/>
              </a:rPr>
              <a:t>Abstract</a:t>
            </a:r>
          </a:p>
        </p:txBody>
      </p:sp>
      <p:sp>
        <p:nvSpPr>
          <p:cNvPr id="2" name="Rectangle 1">
            <a:extLst>
              <a:ext uri="{FF2B5EF4-FFF2-40B4-BE49-F238E27FC236}">
                <a16:creationId xmlns:a16="http://schemas.microsoft.com/office/drawing/2014/main" id="{7CDEC397-DD27-9265-FECF-DAA7E77C4906}"/>
              </a:ext>
            </a:extLst>
          </p:cNvPr>
          <p:cNvSpPr/>
          <p:nvPr/>
        </p:nvSpPr>
        <p:spPr>
          <a:xfrm>
            <a:off x="744583" y="1601117"/>
            <a:ext cx="8138160" cy="4239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lnSpc>
                <a:spcPct val="135000"/>
              </a:lnSpc>
              <a:buFont typeface="Courier New" panose="02070309020205020404" pitchFamily="49" charset="0"/>
              <a:buChar char="o"/>
            </a:pPr>
            <a:r>
              <a:rPr lang="en-US" sz="2000" dirty="0">
                <a:solidFill>
                  <a:schemeClr val="tx1"/>
                </a:solidFill>
                <a:latin typeface="Comic Sans MS" panose="030F0902030302020204" pitchFamily="66" charset="0"/>
              </a:rPr>
              <a:t>Examples:</a:t>
            </a:r>
            <a:endParaRPr lang="en-US" altLang="zh-CN" sz="2000" dirty="0">
              <a:solidFill>
                <a:schemeClr val="tx1"/>
              </a:solidFill>
              <a:latin typeface="Comic Sans MS" panose="030F0902030302020204" pitchFamily="66" charset="0"/>
            </a:endParaRPr>
          </a:p>
        </p:txBody>
      </p:sp>
      <p:sp>
        <p:nvSpPr>
          <p:cNvPr id="13" name="TextBox 12">
            <a:extLst>
              <a:ext uri="{FF2B5EF4-FFF2-40B4-BE49-F238E27FC236}">
                <a16:creationId xmlns:a16="http://schemas.microsoft.com/office/drawing/2014/main" id="{4B9A0224-62DD-5D9A-F75A-5295780A23E3}"/>
              </a:ext>
            </a:extLst>
          </p:cNvPr>
          <p:cNvSpPr txBox="1"/>
          <p:nvPr/>
        </p:nvSpPr>
        <p:spPr>
          <a:xfrm>
            <a:off x="1045217" y="2053921"/>
            <a:ext cx="7636770" cy="4093428"/>
          </a:xfrm>
          <a:prstGeom prst="rect">
            <a:avLst/>
          </a:prstGeom>
          <a:noFill/>
        </p:spPr>
        <p:txBody>
          <a:bodyPr wrap="square">
            <a:spAutoFit/>
          </a:bodyPr>
          <a:lstStyle/>
          <a:p>
            <a:pPr algn="just"/>
            <a:r>
              <a:rPr lang="en-US" sz="1300" b="0" i="0" dirty="0">
                <a:solidFill>
                  <a:schemeClr val="bg1">
                    <a:lumMod val="85000"/>
                  </a:schemeClr>
                </a:solidFill>
                <a:effectLst/>
                <a:latin typeface="Comic Sans MS" panose="030F0902030302020204" pitchFamily="66" charset="0"/>
              </a:rPr>
              <a:t>Transformer has attracted increasing interest in STVG, owing to its end-to-end pipeline and promising result. Existing Transformer-based STVG approaches often leverage a set of object queries, which are initialized simply using zeros and then gradually learn target position information via iterative interactions with multimodal features, for spatial and temporal localization. Despite simplicity, these zero object queries, due to lacking target-specific cues, are hard to learn discriminative target information from interactions with multimodal features in complicated scenarios (e.g., with distractors or occlusion), resulting in degradation. Addressing this, we introduce a novel Target-Aware Transformer for STVG (TA-STVG), which seeks to adaptively generate object queries via exploring target-specific cues from the given video-text pair, for improving STVG. </a:t>
            </a:r>
            <a:r>
              <a:rPr lang="en-US" sz="1300" b="0" i="0" dirty="0">
                <a:solidFill>
                  <a:srgbClr val="00B050"/>
                </a:solidFill>
                <a:effectLst/>
                <a:latin typeface="Comic Sans MS" panose="030F0902030302020204" pitchFamily="66" charset="0"/>
              </a:rPr>
              <a:t>The key lies in two simple yet effective modules, comprising text-guided temporal sampling (TTS) and attribute-aware spatial activation (ASA), working in a cascade. The former focuses on selecting target-relevant temporal cues from a video utilizing holistic text information, while the latter aims at further exploiting the fine-grained visual attribute information of the object from previous target-aware temporal cues, which is applied for object query initialization. </a:t>
            </a:r>
            <a:r>
              <a:rPr lang="en-US" sz="1300" b="0" i="0" dirty="0">
                <a:solidFill>
                  <a:schemeClr val="bg1">
                    <a:lumMod val="85000"/>
                  </a:schemeClr>
                </a:solidFill>
                <a:effectLst/>
                <a:latin typeface="Comic Sans MS" panose="030F0902030302020204" pitchFamily="66" charset="0"/>
              </a:rPr>
              <a:t>Compared to existing methods leveraging zero-initialized queries, object queries in our TA-STVG, directly generated from a given video-text pair, naturally carry target-specific cues, making them adaptive and better interact with multimodal features for learning more discriminative information to improve STVG. In our experiments on three benchmarks, TA-STVG achieves state-of-the-art performance and significantly outperforms the baseline, validating its efficacy.</a:t>
            </a:r>
            <a:endParaRPr lang="en-US" sz="1300" dirty="0">
              <a:solidFill>
                <a:schemeClr val="bg1">
                  <a:lumMod val="85000"/>
                </a:schemeClr>
              </a:solidFill>
              <a:latin typeface="Comic Sans MS" panose="030F0902030302020204" pitchFamily="66" charset="0"/>
            </a:endParaRPr>
          </a:p>
        </p:txBody>
      </p:sp>
      <p:sp>
        <p:nvSpPr>
          <p:cNvPr id="15" name="TextBox 14">
            <a:extLst>
              <a:ext uri="{FF2B5EF4-FFF2-40B4-BE49-F238E27FC236}">
                <a16:creationId xmlns:a16="http://schemas.microsoft.com/office/drawing/2014/main" id="{48078EC5-2CBF-0ED7-17A7-F5ADAA392C2B}"/>
              </a:ext>
            </a:extLst>
          </p:cNvPr>
          <p:cNvSpPr txBox="1"/>
          <p:nvPr/>
        </p:nvSpPr>
        <p:spPr>
          <a:xfrm>
            <a:off x="1045218" y="6112214"/>
            <a:ext cx="7550141" cy="461665"/>
          </a:xfrm>
          <a:prstGeom prst="rect">
            <a:avLst/>
          </a:prstGeom>
          <a:noFill/>
        </p:spPr>
        <p:txBody>
          <a:bodyPr wrap="square">
            <a:spAutoFit/>
          </a:bodyPr>
          <a:lstStyle/>
          <a:p>
            <a:r>
              <a:rPr lang="en-US" sz="1200" b="0" i="0" dirty="0">
                <a:effectLst/>
                <a:latin typeface="Comic Sans MS" panose="030F0902030302020204" pitchFamily="66" charset="0"/>
              </a:rPr>
              <a:t>Knowing Your Target: Target-Aware Transformer Makes Better Spatio-Temporal Video Grounding</a:t>
            </a:r>
            <a:r>
              <a:rPr lang="en-US" sz="1200" dirty="0">
                <a:latin typeface="Comic Sans MS" panose="030F0902030302020204" pitchFamily="66" charset="0"/>
              </a:rPr>
              <a:t>, ICLR, 2025.</a:t>
            </a:r>
          </a:p>
        </p:txBody>
      </p:sp>
      <p:sp>
        <p:nvSpPr>
          <p:cNvPr id="3" name="Rounded Rectangle 2">
            <a:extLst>
              <a:ext uri="{FF2B5EF4-FFF2-40B4-BE49-F238E27FC236}">
                <a16:creationId xmlns:a16="http://schemas.microsoft.com/office/drawing/2014/main" id="{F096FD39-FA39-AAF5-3AE6-0AC1F22045F5}"/>
              </a:ext>
            </a:extLst>
          </p:cNvPr>
          <p:cNvSpPr/>
          <p:nvPr/>
        </p:nvSpPr>
        <p:spPr>
          <a:xfrm>
            <a:off x="1175873" y="2881243"/>
            <a:ext cx="7044096" cy="819638"/>
          </a:xfrm>
          <a:prstGeom prst="roundRect">
            <a:avLst>
              <a:gd name="adj" fmla="val 10993"/>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500" dirty="0">
                <a:solidFill>
                  <a:schemeClr val="tx1"/>
                </a:solidFill>
                <a:latin typeface="Comic Sans MS" panose="030F0902030302020204" pitchFamily="66" charset="0"/>
              </a:rPr>
              <a:t>This part tells the reviewers what features/keys of your method is (e.g., your proposal modules/strategies/…, usually 2-4 sentences)</a:t>
            </a:r>
          </a:p>
        </p:txBody>
      </p:sp>
    </p:spTree>
    <p:extLst>
      <p:ext uri="{BB962C8B-B14F-4D97-AF65-F5344CB8AC3E}">
        <p14:creationId xmlns:p14="http://schemas.microsoft.com/office/powerpoint/2010/main" val="39976213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Office Theme</Template>
  <TotalTime>981</TotalTime>
  <Words>3918</Words>
  <Application>Microsoft Macintosh PowerPoint</Application>
  <PresentationFormat>On-screen Show (4:3)</PresentationFormat>
  <Paragraphs>309</Paragraphs>
  <Slides>39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Aptos</vt:lpstr>
      <vt:lpstr>Aptos Display</vt:lpstr>
      <vt:lpstr>Arial</vt:lpstr>
      <vt:lpstr>Comic Sans MS</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Fan, Heng</dc:creator>
  <cp:lastModifiedBy>Fan, Heng</cp:lastModifiedBy>
  <cp:revision>435</cp:revision>
  <dcterms:created xsi:type="dcterms:W3CDTF">2025-03-12T04:02:31Z</dcterms:created>
  <dcterms:modified xsi:type="dcterms:W3CDTF">2025-04-21T16:02:52Z</dcterms:modified>
</cp:coreProperties>
</file>